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0"/>
  </p:notesMasterIdLst>
  <p:sldIdLst>
    <p:sldId id="256" r:id="rId2"/>
    <p:sldId id="257" r:id="rId3"/>
    <p:sldId id="337" r:id="rId4"/>
    <p:sldId id="333" r:id="rId5"/>
    <p:sldId id="278" r:id="rId6"/>
    <p:sldId id="276" r:id="rId7"/>
    <p:sldId id="277" r:id="rId8"/>
    <p:sldId id="279" r:id="rId9"/>
    <p:sldId id="280" r:id="rId10"/>
    <p:sldId id="281" r:id="rId11"/>
    <p:sldId id="282" r:id="rId12"/>
    <p:sldId id="297" r:id="rId13"/>
    <p:sldId id="298" r:id="rId14"/>
    <p:sldId id="287" r:id="rId15"/>
    <p:sldId id="299" r:id="rId16"/>
    <p:sldId id="262" r:id="rId17"/>
    <p:sldId id="259" r:id="rId18"/>
    <p:sldId id="302" r:id="rId19"/>
    <p:sldId id="300" r:id="rId20"/>
    <p:sldId id="301" r:id="rId21"/>
    <p:sldId id="263" r:id="rId22"/>
    <p:sldId id="289" r:id="rId23"/>
    <p:sldId id="290" r:id="rId24"/>
    <p:sldId id="303" r:id="rId25"/>
    <p:sldId id="304" r:id="rId26"/>
    <p:sldId id="305" r:id="rId27"/>
    <p:sldId id="306" r:id="rId28"/>
    <p:sldId id="265" r:id="rId29"/>
    <p:sldId id="266" r:id="rId30"/>
    <p:sldId id="307" r:id="rId31"/>
    <p:sldId id="308" r:id="rId32"/>
    <p:sldId id="309" r:id="rId33"/>
    <p:sldId id="310" r:id="rId34"/>
    <p:sldId id="311" r:id="rId35"/>
    <p:sldId id="267" r:id="rId36"/>
    <p:sldId id="338" r:id="rId37"/>
    <p:sldId id="341" r:id="rId38"/>
    <p:sldId id="340" r:id="rId39"/>
    <p:sldId id="312" r:id="rId40"/>
    <p:sldId id="313" r:id="rId41"/>
    <p:sldId id="314" r:id="rId42"/>
    <p:sldId id="315" r:id="rId43"/>
    <p:sldId id="293" r:id="rId44"/>
    <p:sldId id="343" r:id="rId45"/>
    <p:sldId id="316" r:id="rId46"/>
    <p:sldId id="317" r:id="rId47"/>
    <p:sldId id="318" r:id="rId48"/>
    <p:sldId id="319" r:id="rId49"/>
    <p:sldId id="268" r:id="rId50"/>
    <p:sldId id="342" r:id="rId51"/>
    <p:sldId id="320" r:id="rId52"/>
    <p:sldId id="321" r:id="rId53"/>
    <p:sldId id="322" r:id="rId54"/>
    <p:sldId id="269" r:id="rId55"/>
    <p:sldId id="345" r:id="rId56"/>
    <p:sldId id="344" r:id="rId57"/>
    <p:sldId id="348" r:id="rId58"/>
    <p:sldId id="349" r:id="rId59"/>
    <p:sldId id="350" r:id="rId60"/>
    <p:sldId id="330" r:id="rId61"/>
    <p:sldId id="323" r:id="rId62"/>
    <p:sldId id="324" r:id="rId63"/>
    <p:sldId id="325" r:id="rId64"/>
    <p:sldId id="326" r:id="rId65"/>
    <p:sldId id="327" r:id="rId66"/>
    <p:sldId id="270" r:id="rId67"/>
    <p:sldId id="271" r:id="rId68"/>
    <p:sldId id="274" r:id="rId6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1" roundtripDataSignature="AMtx7mg008LsaIFOa8Zx1egbDuO5a/NZk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6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96"/>
    <p:restoredTop sz="64442"/>
  </p:normalViewPr>
  <p:slideViewPr>
    <p:cSldViewPr snapToGrid="0">
      <p:cViewPr>
        <p:scale>
          <a:sx n="74" d="100"/>
          <a:sy n="74" d="100"/>
        </p:scale>
        <p:origin x="440"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encontainers/image-spec/blob/master/manifest.md"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github.com/opencontainers/runc" TargetMode="External"/><Relationship Id="rId5" Type="http://schemas.openxmlformats.org/officeDocument/2006/relationships/hyperlink" Target="https://github.com/opencontainers/image-spec/blob/master/config.md" TargetMode="External"/><Relationship Id="rId4" Type="http://schemas.openxmlformats.org/officeDocument/2006/relationships/hyperlink" Target="https://github.com/opencontainers/image-spec/blob/master/laye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ontainerd.io/"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runc.io/"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764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673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881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Take inspiration from the sextant</a:t>
            </a:r>
          </a:p>
          <a:p>
            <a:pPr marL="0" lvl="0" indent="0" algn="l" rtl="0">
              <a:lnSpc>
                <a:spcPct val="100000"/>
              </a:lnSpc>
              <a:spcBef>
                <a:spcPts val="0"/>
              </a:spcBef>
              <a:spcAft>
                <a:spcPts val="0"/>
              </a:spcAft>
              <a:buSzPts val="1100"/>
              <a:buNone/>
            </a:pPr>
            <a:r>
              <a:rPr lang="en-US" dirty="0"/>
              <a:t>A sextant uses two points to find latitude reading, measures the angle between 2 objects</a:t>
            </a:r>
          </a:p>
          <a:p>
            <a:pPr marL="0" lvl="0" indent="0" algn="l" rtl="0">
              <a:lnSpc>
                <a:spcPct val="100000"/>
              </a:lnSpc>
              <a:spcBef>
                <a:spcPts val="0"/>
              </a:spcBef>
              <a:spcAft>
                <a:spcPts val="0"/>
              </a:spcAft>
              <a:buSzPts val="1100"/>
              <a:buNone/>
            </a:pPr>
            <a:r>
              <a:rPr lang="en-US" dirty="0"/>
              <a:t>We’ll use two points of reference to help guide us on this cloud </a:t>
            </a:r>
            <a:r>
              <a:rPr lang="en-US"/>
              <a:t>native journey</a:t>
            </a:r>
            <a:br>
              <a:rPr lang="en-US" dirty="0"/>
            </a:br>
            <a:r>
              <a:rPr lang="en-US" dirty="0"/>
              <a:t>- celestial object </a:t>
            </a:r>
          </a:p>
          <a:p>
            <a:pPr marL="0" lvl="0" indent="0" algn="l" rtl="0">
              <a:lnSpc>
                <a:spcPct val="100000"/>
              </a:lnSpc>
              <a:spcBef>
                <a:spcPts val="0"/>
              </a:spcBef>
              <a:spcAft>
                <a:spcPts val="0"/>
              </a:spcAft>
              <a:buSzPts val="1100"/>
              <a:buNone/>
            </a:pPr>
            <a:r>
              <a:rPr lang="en-US" dirty="0"/>
              <a:t>- horizon</a:t>
            </a:r>
          </a:p>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27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dc731f540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0" name="Google Shape;100;g24dc731f54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56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0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24 Graduated Projects</a:t>
            </a:r>
            <a:endParaRPr dirty="0"/>
          </a:p>
        </p:txBody>
      </p:sp>
      <p:sp>
        <p:nvSpPr>
          <p:cNvPr id="112" name="Google Shape;1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698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16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90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Learning about cloud native projects can be difficult and time consuming on your own. This 90 minute tutorial introduces and demystifies many CNCF graduated projects. In this tutorial we’ll give an overview of CNCF graduated projects, what problems they solved, and how to use them. The tutorial will go through the installation, setup, and use of the following: the container runtime </a:t>
            </a:r>
            <a:r>
              <a:rPr lang="en-US" dirty="0" err="1">
                <a:solidFill>
                  <a:schemeClr val="dk1"/>
                </a:solidFill>
              </a:rPr>
              <a:t>containerd</a:t>
            </a:r>
            <a:r>
              <a:rPr lang="en-US" dirty="0">
                <a:solidFill>
                  <a:schemeClr val="dk1"/>
                </a:solidFill>
              </a:rPr>
              <a:t> to be used with upstream Kubernetes, the latest version of upstream Kubernetes (including </a:t>
            </a:r>
            <a:r>
              <a:rPr lang="en-US" dirty="0" err="1">
                <a:solidFill>
                  <a:schemeClr val="dk1"/>
                </a:solidFill>
              </a:rPr>
              <a:t>etcd</a:t>
            </a:r>
            <a:r>
              <a:rPr lang="en-US" dirty="0">
                <a:solidFill>
                  <a:schemeClr val="dk1"/>
                </a:solidFill>
              </a:rPr>
              <a:t>), Harbor for a container registry, Helm to deploy an application, Prometheus for monitoring, </a:t>
            </a:r>
            <a:r>
              <a:rPr lang="en-US" dirty="0" err="1">
                <a:solidFill>
                  <a:schemeClr val="dk1"/>
                </a:solidFill>
              </a:rPr>
              <a:t>fluentd</a:t>
            </a:r>
            <a:r>
              <a:rPr lang="en-US" dirty="0">
                <a:solidFill>
                  <a:schemeClr val="dk1"/>
                </a:solidFill>
              </a:rPr>
              <a:t> for logging, Open Policy Agent and Gatekeeper for admission control for compliance. After this tutorial, you’ll be well on your way on your cloud native journey.</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Every year, the majority of the </a:t>
            </a:r>
            <a:r>
              <a:rPr lang="en-US" dirty="0" err="1">
                <a:solidFill>
                  <a:schemeClr val="dk1"/>
                </a:solidFill>
              </a:rPr>
              <a:t>KubeCon</a:t>
            </a:r>
            <a:r>
              <a:rPr lang="en-US" dirty="0">
                <a:solidFill>
                  <a:schemeClr val="dk1"/>
                </a:solidFill>
              </a:rPr>
              <a:t> audience are first timers – although this doesn’t mean most are new to cloud native but I’ve met many </a:t>
            </a:r>
            <a:r>
              <a:rPr lang="en-US" dirty="0" err="1">
                <a:solidFill>
                  <a:schemeClr val="dk1"/>
                </a:solidFill>
              </a:rPr>
              <a:t>KubeCon</a:t>
            </a:r>
            <a:r>
              <a:rPr lang="en-US" dirty="0">
                <a:solidFill>
                  <a:schemeClr val="dk1"/>
                </a:solidFill>
              </a:rPr>
              <a:t> attendees that are. The tutorials in the past have been very technical and implied required experience like </a:t>
            </a:r>
            <a:r>
              <a:rPr lang="en-US" dirty="0" err="1">
                <a:solidFill>
                  <a:schemeClr val="dk1"/>
                </a:solidFill>
              </a:rPr>
              <a:t>eBPF</a:t>
            </a:r>
            <a:r>
              <a:rPr lang="en-US" dirty="0">
                <a:solidFill>
                  <a:schemeClr val="dk1"/>
                </a:solidFill>
              </a:rPr>
              <a:t>, WASM, observability from the 2023 </a:t>
            </a:r>
            <a:r>
              <a:rPr lang="en-US" dirty="0" err="1">
                <a:solidFill>
                  <a:schemeClr val="dk1"/>
                </a:solidFill>
              </a:rPr>
              <a:t>KubeCon</a:t>
            </a:r>
            <a:r>
              <a:rPr lang="en-US" dirty="0">
                <a:solidFill>
                  <a:schemeClr val="dk1"/>
                </a:solidFill>
              </a:rPr>
              <a:t> + </a:t>
            </a:r>
            <a:r>
              <a:rPr lang="en-US" dirty="0" err="1">
                <a:solidFill>
                  <a:schemeClr val="dk1"/>
                </a:solidFill>
              </a:rPr>
              <a:t>CloudNativeCon</a:t>
            </a:r>
            <a:r>
              <a:rPr lang="en-US" dirty="0">
                <a:solidFill>
                  <a:schemeClr val="dk1"/>
                </a:solidFill>
              </a:rPr>
              <a:t> Europe schedule. This tutorial is accessible for folks that are new to cloud native and enables them with a thorough, short, hands-on introduction to many CNCF graduated projects. Cloud VMs will be provided for the in-person audience.</a:t>
            </a:r>
            <a:endParaRPr dirty="0">
              <a:solidFill>
                <a:schemeClr val="dk1"/>
              </a:solidFill>
            </a:endParaRPr>
          </a:p>
          <a:p>
            <a:pPr marL="0" lvl="0" indent="0" algn="l" rtl="0">
              <a:lnSpc>
                <a:spcPct val="100000"/>
              </a:lnSpc>
              <a:spcBef>
                <a:spcPts val="0"/>
              </a:spcBef>
              <a:spcAft>
                <a:spcPts val="0"/>
              </a:spcAft>
              <a:buSzPts val="1100"/>
              <a:buNone/>
            </a:pPr>
            <a:endParaRPr dirty="0"/>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413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Open Container Initiative (OCI)</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2015</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Runtime Specification outlines how to run a “filesystem bundle” that is unpacked on disk. At a high-level an OCI implementation would download an OCI Image then unpack that image into an OCI Runtime filesystem bundle. At this point the OCI Runtime Bundle would be run by an OCI Runtime.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OCI Image Format contains sufficient information to launch the application on the target platform (e.g. command, arguments, environment variables, </a:t>
            </a:r>
            <a:r>
              <a:rPr lang="en-US" dirty="0" err="1"/>
              <a:t>etc</a:t>
            </a:r>
            <a:r>
              <a:rPr lang="en-US" dirty="0"/>
              <a:t>). This specification defines how to create an OCI Image, which will generally be done by a build system, and output an </a:t>
            </a:r>
            <a:r>
              <a:rPr lang="en-US" dirty="0">
                <a:hlinkClick r:id="rId3"/>
              </a:rPr>
              <a:t>image manifest</a:t>
            </a:r>
            <a:r>
              <a:rPr lang="en-US" dirty="0"/>
              <a:t>, a </a:t>
            </a:r>
            <a:r>
              <a:rPr lang="en-US" dirty="0">
                <a:hlinkClick r:id="rId4"/>
              </a:rPr>
              <a:t>filesystem (layer) serialization</a:t>
            </a:r>
            <a:r>
              <a:rPr lang="en-US" dirty="0"/>
              <a:t>, and an </a:t>
            </a:r>
            <a:r>
              <a:rPr lang="en-US" dirty="0">
                <a:hlinkClick r:id="rId5"/>
              </a:rPr>
              <a:t>image configuration</a:t>
            </a:r>
            <a:r>
              <a:rPr lang="en-US" dirty="0"/>
              <a:t>.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solidFill>
                  <a:srgbClr val="262626"/>
                </a:solidFill>
              </a:rPr>
              <a:t>runC</a:t>
            </a:r>
            <a:r>
              <a:rPr lang="en-US" sz="1100" dirty="0">
                <a:solidFill>
                  <a:srgbClr val="262626"/>
                </a:solidFill>
              </a:rPr>
              <a:t> runs containers</a:t>
            </a:r>
            <a:br>
              <a:rPr lang="en-US" sz="1100" dirty="0">
                <a:solidFill>
                  <a:srgbClr val="262626"/>
                </a:solidFill>
              </a:rPr>
            </a:br>
            <a:r>
              <a:rPr lang="en-US" sz="1100" dirty="0">
                <a:solidFill>
                  <a:srgbClr val="262626"/>
                </a:solidFill>
                <a:hlinkClick r:id="rId6"/>
              </a:rPr>
              <a:t>https://github.com/opencontainers/runc</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lang="en-US" dirty="0">
              <a:effectLst/>
            </a:endParaRPr>
          </a:p>
          <a:p>
            <a:r>
              <a:rPr lang="en-US" dirty="0">
                <a:effectLst/>
              </a:rPr>
              <a:t>A container is a software solution that </a:t>
            </a:r>
            <a:r>
              <a:rPr lang="en-US" b="1" dirty="0">
                <a:effectLst/>
              </a:rPr>
              <a:t>wraps your software process or microservice to make it executable in all computing environments</a:t>
            </a:r>
            <a:r>
              <a:rPr lang="en-US" dirty="0">
                <a:effectLst/>
              </a:rPr>
              <a:t>.</a:t>
            </a:r>
          </a:p>
          <a:p>
            <a:r>
              <a:rPr lang="en-US" dirty="0"/>
              <a:t>Containers </a:t>
            </a:r>
            <a:r>
              <a:rPr lang="en-US" b="1" dirty="0"/>
              <a:t>create a virtualization environment that allows us to run multiple applications or operating systems without interrupting each other</a:t>
            </a:r>
            <a:endParaRPr lang="en-US" dirty="0">
              <a:effectLst/>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315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51e5cb14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ts val="0"/>
              </a:spcBef>
              <a:spcAft>
                <a:spcPts val="0"/>
              </a:spcAft>
              <a:buClr>
                <a:srgbClr val="262626"/>
              </a:buClr>
              <a:buSzPts val="1800"/>
              <a:buFont typeface="Arial"/>
              <a:buNone/>
              <a:tabLst/>
              <a:defRPr/>
            </a:pPr>
            <a:r>
              <a:rPr lang="en-US" sz="1100" dirty="0"/>
              <a:t>Containerization is the process of bundling an application and its dependencies into a container image.</a:t>
            </a:r>
          </a:p>
          <a:p>
            <a:pPr marL="0" marR="0" lvl="0" indent="0" algn="l" rtl="0">
              <a:lnSpc>
                <a:spcPct val="90000"/>
              </a:lnSpc>
              <a:spcBef>
                <a:spcPts val="0"/>
              </a:spcBef>
              <a:spcAft>
                <a:spcPts val="0"/>
              </a:spcAft>
              <a:buClr>
                <a:srgbClr val="262626"/>
              </a:buClr>
              <a:buSzPts val="1800"/>
              <a:buFont typeface="Arial"/>
              <a:buNone/>
            </a:pPr>
            <a:endParaRPr lang="en-US" sz="11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Container Image</a:t>
            </a:r>
          </a:p>
          <a:p>
            <a:pPr marL="0" marR="0" lvl="0" indent="0" algn="l" rtl="0">
              <a:lnSpc>
                <a:spcPct val="90000"/>
              </a:lnSpc>
              <a:spcBef>
                <a:spcPts val="0"/>
              </a:spcBef>
              <a:spcAft>
                <a:spcPts val="0"/>
              </a:spcAft>
              <a:buClr>
                <a:srgbClr val="262626"/>
              </a:buClr>
              <a:buSzPts val="1800"/>
              <a:buFont typeface="Arial"/>
              <a:buNone/>
            </a:pPr>
            <a:r>
              <a:rPr lang="en-US" sz="1100" dirty="0">
                <a:solidFill>
                  <a:srgbClr val="262626"/>
                </a:solidFill>
              </a:rPr>
              <a:t>A config file and layer </a:t>
            </a:r>
            <a:r>
              <a:rPr lang="en-US" sz="1100" dirty="0" err="1">
                <a:solidFill>
                  <a:srgbClr val="262626"/>
                </a:solidFill>
              </a:rPr>
              <a:t>tarballs</a:t>
            </a:r>
            <a:endParaRPr lang="en-US" sz="1100" dirty="0">
              <a:solidFill>
                <a:srgbClr val="262626"/>
              </a:solidFill>
            </a:endParaRPr>
          </a:p>
          <a:p>
            <a:pPr marL="0" lvl="0" indent="0" algn="l" rtl="0">
              <a:lnSpc>
                <a:spcPct val="100000"/>
              </a:lnSpc>
              <a:spcBef>
                <a:spcPts val="0"/>
              </a:spcBef>
              <a:spcAft>
                <a:spcPts val="0"/>
              </a:spcAft>
              <a:buSzPts val="1100"/>
              <a:buNone/>
            </a:pPr>
            <a:endParaRPr dirty="0"/>
          </a:p>
        </p:txBody>
      </p:sp>
      <p:sp>
        <p:nvSpPr>
          <p:cNvPr id="118" name="Google Shape;118;g2451e5cb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7032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178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5809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139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0351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dc731f540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Font typeface="Arial" panose="020B0604020202020204" pitchFamily="34" charset="0"/>
              <a:buChar char="•"/>
            </a:pPr>
            <a:r>
              <a:rPr lang="en-US" dirty="0">
                <a:hlinkClick r:id="rId3"/>
              </a:rPr>
              <a:t>containerd</a:t>
            </a:r>
            <a:r>
              <a:rPr lang="en-US" dirty="0"/>
              <a:t> is a container runtime which can manage a complete container lifecycle - from image transfer/storage to container execution, supervision and networking.</a:t>
            </a:r>
          </a:p>
          <a:p>
            <a:pPr>
              <a:buFont typeface="Arial" panose="020B0604020202020204" pitchFamily="34" charset="0"/>
              <a:buChar char="•"/>
            </a:pPr>
            <a:endParaRPr lang="en-US" dirty="0"/>
          </a:p>
          <a:p>
            <a:pPr>
              <a:buFont typeface="Arial" panose="020B0604020202020204" pitchFamily="34" charset="0"/>
              <a:buChar char="•"/>
            </a:pPr>
            <a:r>
              <a:rPr lang="en-US" dirty="0">
                <a:hlinkClick r:id="rId4"/>
              </a:rPr>
              <a:t>runc</a:t>
            </a:r>
            <a:r>
              <a:rPr lang="en-US" dirty="0"/>
              <a:t> is lightweight universal run time container, which abides by the OCI specification. </a:t>
            </a:r>
            <a:r>
              <a:rPr lang="en-US" dirty="0" err="1"/>
              <a:t>runc</a:t>
            </a:r>
            <a:r>
              <a:rPr lang="en-US" dirty="0"/>
              <a:t> is used by </a:t>
            </a:r>
            <a:r>
              <a:rPr lang="en-US" dirty="0" err="1"/>
              <a:t>containerd</a:t>
            </a:r>
            <a:r>
              <a:rPr lang="en-US" dirty="0"/>
              <a:t> for spawning and running containers according to OCI spec. It is also the repackaging of </a:t>
            </a:r>
            <a:r>
              <a:rPr lang="en-US" dirty="0" err="1"/>
              <a:t>libcontainer</a:t>
            </a:r>
            <a:r>
              <a:rPr lang="en-US" dirty="0"/>
              <a:t>.</a:t>
            </a:r>
          </a:p>
          <a:p>
            <a:pPr marL="0" lvl="0" indent="0" algn="l" rtl="0">
              <a:lnSpc>
                <a:spcPct val="100000"/>
              </a:lnSpc>
              <a:spcBef>
                <a:spcPts val="0"/>
              </a:spcBef>
              <a:spcAft>
                <a:spcPts val="0"/>
              </a:spcAft>
              <a:buSzPts val="1100"/>
              <a:buNone/>
            </a:pPr>
            <a:endParaRPr dirty="0"/>
          </a:p>
        </p:txBody>
      </p:sp>
      <p:sp>
        <p:nvSpPr>
          <p:cNvPr id="130" name="Google Shape;130;g24dc731f54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dc731f540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Harbor is an open source registry that secures artifacts with policies and role-based access control, ensures images are scanned and free from vulnerabilities, and signs images as trusted. Harbor, a CNCF Graduated project, delivers compliance, performance, and interoperability to help you consistently and securely manage artifacts across cloud native compute platforms like Kubernetes and Docker. </a:t>
            </a:r>
            <a:endParaRPr lang="en-US"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36" name="Google Shape;136;g24dc731f54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756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2779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5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0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85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9059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560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60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dc731f540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g24dc731f54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3088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50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4918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949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60798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8195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45973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What do network plugins do?</a:t>
            </a:r>
          </a:p>
          <a:p>
            <a:pPr>
              <a:buFont typeface="Arial" panose="020B0604020202020204" pitchFamily="34" charset="0"/>
              <a:buChar char="•"/>
            </a:pPr>
            <a:r>
              <a:rPr lang="en-US" dirty="0"/>
              <a:t>Create the network namespace for the pod (container)</a:t>
            </a:r>
          </a:p>
          <a:p>
            <a:pPr>
              <a:buFont typeface="Arial" panose="020B0604020202020204" pitchFamily="34" charset="0"/>
              <a:buChar char="•"/>
            </a:pPr>
            <a:r>
              <a:rPr lang="en-US" dirty="0"/>
              <a:t>Create interfaces</a:t>
            </a:r>
          </a:p>
          <a:p>
            <a:pPr>
              <a:buFont typeface="Arial" panose="020B0604020202020204" pitchFamily="34" charset="0"/>
              <a:buChar char="•"/>
            </a:pPr>
            <a:r>
              <a:rPr lang="en-US" dirty="0"/>
              <a:t>Create </a:t>
            </a:r>
            <a:r>
              <a:rPr lang="en-US" dirty="0" err="1"/>
              <a:t>veth</a:t>
            </a:r>
            <a:r>
              <a:rPr lang="en-US" dirty="0"/>
              <a:t> pairs</a:t>
            </a:r>
          </a:p>
          <a:p>
            <a:pPr>
              <a:buFont typeface="Arial" panose="020B0604020202020204" pitchFamily="34" charset="0"/>
              <a:buChar char="•"/>
            </a:pPr>
            <a:r>
              <a:rPr lang="en-US" dirty="0"/>
              <a:t>Set namespace networking</a:t>
            </a:r>
          </a:p>
          <a:p>
            <a:pPr>
              <a:buFont typeface="Arial" panose="020B0604020202020204" pitchFamily="34" charset="0"/>
              <a:buChar char="•"/>
            </a:pPr>
            <a:r>
              <a:rPr lang="en-US" dirty="0"/>
              <a:t>Set static routes</a:t>
            </a:r>
          </a:p>
          <a:p>
            <a:pPr>
              <a:buFont typeface="Arial" panose="020B0604020202020204" pitchFamily="34" charset="0"/>
              <a:buChar char="•"/>
            </a:pPr>
            <a:r>
              <a:rPr lang="en-US" dirty="0"/>
              <a:t>Configure Ethernet bridge</a:t>
            </a:r>
          </a:p>
          <a:p>
            <a:pPr>
              <a:buFont typeface="Arial" panose="020B0604020202020204" pitchFamily="34" charset="0"/>
              <a:buChar char="•"/>
            </a:pPr>
            <a:r>
              <a:rPr lang="en-US" dirty="0"/>
              <a:t>Assign IP addresses</a:t>
            </a:r>
          </a:p>
          <a:p>
            <a:pPr>
              <a:buFont typeface="Arial" panose="020B0604020202020204" pitchFamily="34" charset="0"/>
              <a:buChar char="•"/>
            </a:pPr>
            <a:r>
              <a:rPr lang="en-US" dirty="0"/>
              <a:t>Create NAT rules</a:t>
            </a: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188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1363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898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041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945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404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4dc731f540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Helm automates the creation, packaging, configuration, and deployment of Kubernetes applications by combining your configuration files into </a:t>
            </a:r>
            <a:r>
              <a:rPr lang="en-US" sz="1100" dirty="0" err="1"/>
              <a:t>resusable</a:t>
            </a:r>
            <a:r>
              <a:rPr lang="en-US" sz="1100" dirty="0"/>
              <a:t> packages called charts.</a:t>
            </a:r>
            <a:endParaRPr lang="en-US" sz="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148" name="Google Shape;148;g24dc731f54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68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853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7193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8305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2879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858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4683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366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3535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11227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dc731f540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4" name="Google Shape;154;g24dc731f54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169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3145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3539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108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195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c731f5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c731f5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64268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dc731f540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dc731f54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dc731f540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6" name="Google Shape;166;g24dc731f54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d8987e9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28d8987e9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271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934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dc731f540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24dc731f54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712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5" descr="A picture containing text, magenta, screenshot, graphics&#10;&#10;Description automatically generated"/>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a:spLocks noGrp="1"/>
          </p:cNvSpPr>
          <p:nvPr>
            <p:ph type="pic" idx="2"/>
          </p:nvPr>
        </p:nvSpPr>
        <p:spPr>
          <a:xfrm>
            <a:off x="5183188" y="987425"/>
            <a:ext cx="6172200" cy="4873625"/>
          </a:xfrm>
          <a:prstGeom prst="rect">
            <a:avLst/>
          </a:prstGeom>
          <a:noFill/>
          <a:ln>
            <a:noFill/>
          </a:ln>
        </p:spPr>
      </p:sp>
      <p:sp>
        <p:nvSpPr>
          <p:cNvPr id="61" name="Google Shape;61;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6" descr="A pink sky with clouds&#10;&#10;Description automatically generated with low confidence"/>
          <p:cNvPicPr preferRelativeResize="0"/>
          <p:nvPr/>
        </p:nvPicPr>
        <p:blipFill rotWithShape="1">
          <a:blip r:embed="rId2">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7"/>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7" descr="A picture containing text, screenshot, design&#10;&#10;Description automatically generated"/>
          <p:cNvPicPr preferRelativeResize="0"/>
          <p:nvPr/>
        </p:nvPicPr>
        <p:blipFill rotWithShape="1">
          <a:blip r:embed="rId3">
            <a:alphaModFix/>
          </a:blip>
          <a:srcRect/>
          <a:stretch/>
        </p:blipFill>
        <p:spPr>
          <a:xfrm>
            <a:off x="3809" y="0"/>
            <a:ext cx="1218438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18"/>
        <p:cNvGrpSpPr/>
        <p:nvPr/>
      </p:nvGrpSpPr>
      <p:grpSpPr>
        <a:xfrm>
          <a:off x="0" y="0"/>
          <a:ext cx="0" cy="0"/>
          <a:chOff x="0" y="0"/>
          <a:chExt cx="0" cy="0"/>
        </a:xfrm>
      </p:grpSpPr>
      <p:pic>
        <p:nvPicPr>
          <p:cNvPr id="19" name="Google Shape;19;p8"/>
          <p:cNvPicPr preferRelativeResize="0"/>
          <p:nvPr/>
        </p:nvPicPr>
        <p:blipFill rotWithShape="1">
          <a:blip r:embed="rId2">
            <a:alphaModFix/>
          </a:blip>
          <a:srcRect/>
          <a:stretch/>
        </p:blipFill>
        <p:spPr>
          <a:xfrm>
            <a:off x="10844355" y="69574"/>
            <a:ext cx="1003088" cy="8840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svg"/><Relationship Id="rId42" Type="http://schemas.openxmlformats.org/officeDocument/2006/relationships/image" Target="../media/image59.svg"/><Relationship Id="rId47" Type="http://schemas.openxmlformats.org/officeDocument/2006/relationships/image" Target="../media/image64.png"/><Relationship Id="rId50" Type="http://schemas.openxmlformats.org/officeDocument/2006/relationships/image" Target="../media/image67.svg"/><Relationship Id="rId7" Type="http://schemas.openxmlformats.org/officeDocument/2006/relationships/image" Target="../media/image24.png"/><Relationship Id="rId2" Type="http://schemas.openxmlformats.org/officeDocument/2006/relationships/notesSlide" Target="../notesSlides/notesSlide16.xml"/><Relationship Id="rId16" Type="http://schemas.openxmlformats.org/officeDocument/2006/relationships/image" Target="../media/image33.sv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svg"/><Relationship Id="rId32" Type="http://schemas.openxmlformats.org/officeDocument/2006/relationships/image" Target="../media/image49.svg"/><Relationship Id="rId37" Type="http://schemas.openxmlformats.org/officeDocument/2006/relationships/image" Target="../media/image54.png"/><Relationship Id="rId40" Type="http://schemas.openxmlformats.org/officeDocument/2006/relationships/image" Target="../media/image57.svg"/><Relationship Id="rId45" Type="http://schemas.openxmlformats.org/officeDocument/2006/relationships/image" Target="../media/image62.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svg"/><Relationship Id="rId36" Type="http://schemas.openxmlformats.org/officeDocument/2006/relationships/image" Target="../media/image53.svg"/><Relationship Id="rId49" Type="http://schemas.openxmlformats.org/officeDocument/2006/relationships/image" Target="../media/image66.pn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svg"/><Relationship Id="rId8" Type="http://schemas.openxmlformats.org/officeDocument/2006/relationships/image" Target="../media/image25.svg"/><Relationship Id="rId3" Type="http://schemas.openxmlformats.org/officeDocument/2006/relationships/image" Target="../media/image20.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svg"/><Relationship Id="rId46" Type="http://schemas.openxmlformats.org/officeDocument/2006/relationships/image" Target="../media/image63.svg"/><Relationship Id="rId20" Type="http://schemas.openxmlformats.org/officeDocument/2006/relationships/image" Target="../media/image37.svg"/><Relationship Id="rId41"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2.xml.rels><?xml version="1.0" encoding="UTF-8" standalone="yes"?>
<Relationships xmlns="http://schemas.openxmlformats.org/package/2006/relationships"><Relationship Id="rId8" Type="http://schemas.openxmlformats.org/officeDocument/2006/relationships/image" Target="../media/image76.svg"/><Relationship Id="rId3" Type="http://schemas.microsoft.com/office/2017/06/relationships/model3d" Target="../media/model3d1.glb"/><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5" Type="http://schemas.microsoft.com/office/2017/06/relationships/model3d" Target="../media/model3d2.glb"/><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2.png"/><Relationship Id="rId7" Type="http://schemas.openxmlformats.org/officeDocument/2006/relationships/image" Target="../media/image85.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image" Target="../media/image39.svg"/><Relationship Id="rId5" Type="http://schemas.openxmlformats.org/officeDocument/2006/relationships/image" Target="../media/image83.png"/><Relationship Id="rId10" Type="http://schemas.openxmlformats.org/officeDocument/2006/relationships/image" Target="../media/image38.png"/><Relationship Id="rId4" Type="http://schemas.microsoft.com/office/2017/06/relationships/model3d" Target="../media/model3d1.glb"/><Relationship Id="rId9"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89.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49.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5.png"/><Relationship Id="rId3" Type="http://schemas.openxmlformats.org/officeDocument/2006/relationships/image" Target="../media/image40.png"/><Relationship Id="rId21" Type="http://schemas.openxmlformats.org/officeDocument/2006/relationships/image" Target="../media/image108.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4.svg"/><Relationship Id="rId2" Type="http://schemas.openxmlformats.org/officeDocument/2006/relationships/notesSlide" Target="../notesSlides/notesSlide50.xml"/><Relationship Id="rId16" Type="http://schemas.openxmlformats.org/officeDocument/2006/relationships/image" Target="../media/image77.png"/><Relationship Id="rId20"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svg"/><Relationship Id="rId10" Type="http://schemas.openxmlformats.org/officeDocument/2006/relationships/image" Target="../media/image98.png"/><Relationship Id="rId19" Type="http://schemas.openxmlformats.org/officeDocument/2006/relationships/image" Target="../media/image106.svg"/><Relationship Id="rId4" Type="http://schemas.openxmlformats.org/officeDocument/2006/relationships/image" Target="../media/image41.svg"/><Relationship Id="rId9" Type="http://schemas.openxmlformats.org/officeDocument/2006/relationships/image" Target="../media/image97.png"/><Relationship Id="rId1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microsoft.com/office/2017/06/relationships/model3d" Target="../media/model3d5.glb"/><Relationship Id="rId7" Type="http://schemas.openxmlformats.org/officeDocument/2006/relationships/image" Target="../media/image13.sv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5.sv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85.sv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35.sv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3.svg"/></Relationships>
</file>

<file path=ppt/slides/_rels/slide67.xml.rels><?xml version="1.0" encoding="UTF-8" standalone="yes"?>
<Relationships xmlns="http://schemas.openxmlformats.org/package/2006/relationships"><Relationship Id="rId3" Type="http://schemas.openxmlformats.org/officeDocument/2006/relationships/hyperlink" Target="https://lab.cloudnativeessentials.com/"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3380508"/>
            <a:ext cx="2428307" cy="1409495"/>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1C7CC21-C86D-2641-FC2C-C8C52F101BAC}"/>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0568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1" t="25418" r="80083" b="59911"/>
          <a:stretch/>
        </p:blipFill>
        <p:spPr>
          <a:xfrm>
            <a:off x="0" y="943380"/>
            <a:ext cx="6627043" cy="3846624"/>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BA4B1D43-A64E-0BEA-6CC4-42CACE5AFD28}"/>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91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14" name="Freeform 13">
            <a:extLst>
              <a:ext uri="{FF2B5EF4-FFF2-40B4-BE49-F238E27FC236}">
                <a16:creationId xmlns:a16="http://schemas.microsoft.com/office/drawing/2014/main" id="{EE36D600-0E6C-D8F7-F3C6-49C54DC5978A}"/>
              </a:ext>
            </a:extLst>
          </p:cNvPr>
          <p:cNvSpPr/>
          <p:nvPr/>
        </p:nvSpPr>
        <p:spPr>
          <a:xfrm>
            <a:off x="854731" y="1616848"/>
            <a:ext cx="5261795" cy="5017034"/>
          </a:xfrm>
          <a:custGeom>
            <a:avLst/>
            <a:gdLst>
              <a:gd name="connsiteX0" fmla="*/ 4075857 w 5261795"/>
              <a:gd name="connsiteY0" fmla="*/ 3528893 h 5017034"/>
              <a:gd name="connsiteX1" fmla="*/ 1225081 w 5261795"/>
              <a:gd name="connsiteY1" fmla="*/ 4927387 h 5017034"/>
              <a:gd name="connsiteX2" fmla="*/ 23810 w 5261795"/>
              <a:gd name="connsiteY2" fmla="*/ 2094540 h 5017034"/>
              <a:gd name="connsiteX3" fmla="*/ 2193269 w 5261795"/>
              <a:gd name="connsiteY3" fmla="*/ 2094540 h 5017034"/>
              <a:gd name="connsiteX4" fmla="*/ 5259198 w 5261795"/>
              <a:gd name="connsiteY4" fmla="*/ 3439246 h 5017034"/>
              <a:gd name="connsiteX5" fmla="*/ 2713222 w 5261795"/>
              <a:gd name="connsiteY5" fmla="*/ 14728 h 5017034"/>
              <a:gd name="connsiteX6" fmla="*/ 2103622 w 5261795"/>
              <a:gd name="connsiteY6" fmla="*/ 5017034 h 501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1795" h="5017034">
                <a:moveTo>
                  <a:pt x="4075857" y="3528893"/>
                </a:moveTo>
                <a:cubicBezTo>
                  <a:pt x="2988139" y="4347669"/>
                  <a:pt x="1900422" y="5166446"/>
                  <a:pt x="1225081" y="4927387"/>
                </a:cubicBezTo>
                <a:cubicBezTo>
                  <a:pt x="549740" y="4688328"/>
                  <a:pt x="-137555" y="2566681"/>
                  <a:pt x="23810" y="2094540"/>
                </a:cubicBezTo>
                <a:cubicBezTo>
                  <a:pt x="185175" y="1622399"/>
                  <a:pt x="1320704" y="1870422"/>
                  <a:pt x="2193269" y="2094540"/>
                </a:cubicBezTo>
                <a:cubicBezTo>
                  <a:pt x="3065834" y="2318658"/>
                  <a:pt x="5172539" y="3785881"/>
                  <a:pt x="5259198" y="3439246"/>
                </a:cubicBezTo>
                <a:cubicBezTo>
                  <a:pt x="5345857" y="3092611"/>
                  <a:pt x="3239151" y="-248237"/>
                  <a:pt x="2713222" y="14728"/>
                </a:cubicBezTo>
                <a:cubicBezTo>
                  <a:pt x="2187293" y="277693"/>
                  <a:pt x="2145457" y="2647363"/>
                  <a:pt x="2103622" y="5017034"/>
                </a:cubicBezTo>
              </a:path>
            </a:pathLst>
          </a:custGeom>
          <a:noFill/>
          <a:ln w="952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82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pic>
        <p:nvPicPr>
          <p:cNvPr id="5" name="Picture 4">
            <a:extLst>
              <a:ext uri="{FF2B5EF4-FFF2-40B4-BE49-F238E27FC236}">
                <a16:creationId xmlns:a16="http://schemas.microsoft.com/office/drawing/2014/main" id="{C56270BC-C031-AE55-FAEE-1383FF2EEC3C}"/>
              </a:ext>
            </a:extLst>
          </p:cNvPr>
          <p:cNvPicPr>
            <a:picLocks noChangeAspect="1"/>
          </p:cNvPicPr>
          <p:nvPr/>
        </p:nvPicPr>
        <p:blipFill>
          <a:blip r:embed="rId5">
            <a:clrChange>
              <a:clrFrom>
                <a:srgbClr val="FFFFFF"/>
              </a:clrFrom>
              <a:clrTo>
                <a:srgbClr val="FFFFFF">
                  <a:alpha val="0"/>
                </a:srgbClr>
              </a:clrTo>
            </a:clrChange>
            <a:alphaModFix/>
            <a:extLst>
              <a:ext uri="{BEBA8EAE-BF5A-486C-A8C5-ECC9F3942E4B}">
                <a14:imgProps xmlns:a14="http://schemas.microsoft.com/office/drawing/2010/main">
                  <a14:imgLayer r:embed="rId6">
                    <a14:imgEffect>
                      <a14:sharpenSoften amount="100000"/>
                    </a14:imgEffect>
                  </a14:imgLayer>
                </a14:imgProps>
              </a:ext>
            </a:extLst>
          </a:blip>
          <a:stretch>
            <a:fillRect/>
          </a:stretch>
        </p:blipFill>
        <p:spPr>
          <a:xfrm>
            <a:off x="4631268" y="1562600"/>
            <a:ext cx="3307727" cy="3176294"/>
          </a:xfrm>
          <a:prstGeom prst="rect">
            <a:avLst/>
          </a:prstGeom>
        </p:spPr>
      </p:pic>
      <p:pic>
        <p:nvPicPr>
          <p:cNvPr id="7" name="Graphic 6" descr="Magnifying glass with solid fill">
            <a:extLst>
              <a:ext uri="{FF2B5EF4-FFF2-40B4-BE49-F238E27FC236}">
                <a16:creationId xmlns:a16="http://schemas.microsoft.com/office/drawing/2014/main" id="{58417545-D6E1-C8CA-2DEB-FDD3B48601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1560" y="474133"/>
            <a:ext cx="6903540" cy="6903540"/>
          </a:xfrm>
          <a:prstGeom prst="rect">
            <a:avLst/>
          </a:prstGeom>
        </p:spPr>
      </p:pic>
    </p:spTree>
    <p:extLst>
      <p:ext uri="{BB962C8B-B14F-4D97-AF65-F5344CB8AC3E}">
        <p14:creationId xmlns:p14="http://schemas.microsoft.com/office/powerpoint/2010/main" val="26409776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dc731f540_0_7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CNCF Stages</a:t>
            </a:r>
            <a:endParaRPr sz="1400" b="0" i="0" u="none" strike="noStrike" cap="none" dirty="0">
              <a:solidFill>
                <a:srgbClr val="000000"/>
              </a:solidFill>
              <a:latin typeface="Arial"/>
              <a:ea typeface="Arial"/>
              <a:cs typeface="Arial"/>
              <a:sym typeface="Arial"/>
            </a:endParaRPr>
          </a:p>
        </p:txBody>
      </p:sp>
      <p:pic>
        <p:nvPicPr>
          <p:cNvPr id="1026" name="Picture 2" descr="CNCF Sandbox">
            <a:extLst>
              <a:ext uri="{FF2B5EF4-FFF2-40B4-BE49-F238E27FC236}">
                <a16:creationId xmlns:a16="http://schemas.microsoft.com/office/drawing/2014/main" id="{C85D455B-F976-A9CE-4835-C6C9D0248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62343"/>
            <a:ext cx="5486400" cy="1313736"/>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897DC0FD-1E93-0746-34B0-986F5A649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400" y="4408297"/>
            <a:ext cx="5486400" cy="1515291"/>
          </a:xfrm>
          <a:prstGeom prst="rect">
            <a:avLst/>
          </a:prstGeom>
        </p:spPr>
      </p:pic>
      <p:pic>
        <p:nvPicPr>
          <p:cNvPr id="8" name="Graphic 7">
            <a:extLst>
              <a:ext uri="{FF2B5EF4-FFF2-40B4-BE49-F238E27FC236}">
                <a16:creationId xmlns:a16="http://schemas.microsoft.com/office/drawing/2014/main" id="{AFCE1A4D-ED15-9256-159F-D4B94DBCA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6400" y="2671354"/>
            <a:ext cx="5486400" cy="1515291"/>
          </a:xfrm>
          <a:prstGeom prst="rect">
            <a:avLst/>
          </a:prstGeom>
        </p:spPr>
      </p:pic>
    </p:spTree>
    <p:extLst>
      <p:ext uri="{BB962C8B-B14F-4D97-AF65-F5344CB8AC3E}">
        <p14:creationId xmlns:p14="http://schemas.microsoft.com/office/powerpoint/2010/main" val="17256577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14:presetBounceEnd="50000">
                                      <p:stCondLst>
                                        <p:cond delay="0"/>
                                      </p:stCondLst>
                                      <p:childTnLst>
                                        <p:animScale p14:bounceEnd="50000">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500"/>
                                      </p:stCondLst>
                                      <p:childTnLst>
                                        <p:animMotion origin="layout" path="M 0 2.22222E-6 L 0.47083 -0.00047 " pathEditMode="relative" rAng="0" ptsTypes="AA">
                                          <p:cBhvr>
                                            <p:cTn id="6" dur="500" fill="hold"/>
                                            <p:tgtEl>
                                              <p:spTgt spid="1026"/>
                                            </p:tgtEl>
                                            <p:attrNameLst>
                                              <p:attrName>ppt_x</p:attrName>
                                              <p:attrName>ppt_y</p:attrName>
                                            </p:attrNameLst>
                                          </p:cBhvr>
                                          <p:rCtr x="23542" y="-23"/>
                                        </p:animMotion>
                                      </p:childTnLst>
                                    </p:cTn>
                                  </p:par>
                                </p:childTnLst>
                              </p:cTn>
                            </p:par>
                            <p:par>
                              <p:cTn id="7" fill="hold">
                                <p:stCondLst>
                                  <p:cond delay="1000"/>
                                </p:stCondLst>
                                <p:childTnLst>
                                  <p:par>
                                    <p:cTn id="8" presetID="63" presetClass="path" presetSubtype="0" accel="50000" decel="50000" fill="hold" nodeType="afterEffect">
                                      <p:stCondLst>
                                        <p:cond delay="0"/>
                                      </p:stCondLst>
                                      <p:childTnLst>
                                        <p:animMotion origin="layout" path="M 0 0 L 0.68711 0 " pathEditMode="relative" rAng="0" ptsTypes="AA">
                                          <p:cBhvr>
                                            <p:cTn id="9" dur="500" fill="hold"/>
                                            <p:tgtEl>
                                              <p:spTgt spid="8"/>
                                            </p:tgtEl>
                                            <p:attrNameLst>
                                              <p:attrName>ppt_x</p:attrName>
                                              <p:attrName>ppt_y</p:attrName>
                                            </p:attrNameLst>
                                          </p:cBhvr>
                                          <p:rCtr x="34349" y="0"/>
                                        </p:animMotion>
                                      </p:childTnLst>
                                    </p:cTn>
                                  </p:par>
                                </p:childTnLst>
                              </p:cTn>
                            </p:par>
                            <p:par>
                              <p:cTn id="10" fill="hold">
                                <p:stCondLst>
                                  <p:cond delay="1500"/>
                                </p:stCondLst>
                                <p:childTnLst>
                                  <p:par>
                                    <p:cTn id="11" presetID="63" presetClass="path" presetSubtype="0" accel="50000" decel="50000" fill="hold" nodeType="afterEffect">
                                      <p:stCondLst>
                                        <p:cond delay="0"/>
                                      </p:stCondLst>
                                      <p:childTnLst>
                                        <p:animMotion origin="layout" path="M 0 -7.40741E-7 L 0.93255 0.00232 " pathEditMode="relative" rAng="0" ptsTypes="AA">
                                          <p:cBhvr>
                                            <p:cTn id="12" dur="500" fill="hold"/>
                                            <p:tgtEl>
                                              <p:spTgt spid="6"/>
                                            </p:tgtEl>
                                            <p:attrNameLst>
                                              <p:attrName>ppt_x</p:attrName>
                                              <p:attrName>ppt_y</p:attrName>
                                            </p:attrNameLst>
                                          </p:cBhvr>
                                          <p:rCtr x="46628" y="116"/>
                                        </p:animMotion>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500" fill="hold"/>
                                            <p:tgtEl>
                                              <p:spTgt spid="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Picture 6">
            <a:extLst>
              <a:ext uri="{FF2B5EF4-FFF2-40B4-BE49-F238E27FC236}">
                <a16:creationId xmlns:a16="http://schemas.microsoft.com/office/drawing/2014/main" id="{B74D1F24-5FEB-63FD-30A2-583453D4210D}"/>
              </a:ext>
            </a:extLst>
          </p:cNvPr>
          <p:cNvPicPr>
            <a:picLocks noChangeAspect="1"/>
          </p:cNvPicPr>
          <p:nvPr/>
        </p:nvPicPr>
        <p:blipFill rotWithShape="1">
          <a:blip r:embed="rId3"/>
          <a:srcRect r="53973" b="25827"/>
          <a:stretch/>
        </p:blipFill>
        <p:spPr>
          <a:xfrm>
            <a:off x="383804" y="916641"/>
            <a:ext cx="7799294" cy="5782564"/>
          </a:xfrm>
          <a:prstGeom prst="rect">
            <a:avLst/>
          </a:prstGeom>
        </p:spPr>
      </p:pic>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CNCF Stages</a:t>
            </a:r>
            <a:endParaRPr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767846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txBox="1"/>
          <p:nvPr/>
        </p:nvSpPr>
        <p:spPr>
          <a:xfrm>
            <a:off x="383804" y="-163357"/>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a:solidFill>
                  <a:srgbClr val="4F1971"/>
                </a:solidFill>
              </a:rPr>
              <a:t>CNCF Graduated Projects</a:t>
            </a:r>
            <a:endParaRPr sz="1400" b="0" i="0" u="none" strike="noStrike" cap="none">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F362858E-5834-FB53-6436-0AF3160CA7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442" y="1229525"/>
            <a:ext cx="984416" cy="1463040"/>
          </a:xfrm>
          <a:prstGeom prst="rect">
            <a:avLst/>
          </a:prstGeom>
        </p:spPr>
      </p:pic>
      <p:pic>
        <p:nvPicPr>
          <p:cNvPr id="5" name="Graphic 4">
            <a:extLst>
              <a:ext uri="{FF2B5EF4-FFF2-40B4-BE49-F238E27FC236}">
                <a16:creationId xmlns:a16="http://schemas.microsoft.com/office/drawing/2014/main" id="{2CDE6772-4F52-A00F-09C1-664B36BF6C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7593" y="1142374"/>
            <a:ext cx="1319136" cy="1463040"/>
          </a:xfrm>
          <a:prstGeom prst="rect">
            <a:avLst/>
          </a:prstGeom>
        </p:spPr>
      </p:pic>
      <p:pic>
        <p:nvPicPr>
          <p:cNvPr id="7" name="Graphic 6">
            <a:extLst>
              <a:ext uri="{FF2B5EF4-FFF2-40B4-BE49-F238E27FC236}">
                <a16:creationId xmlns:a16="http://schemas.microsoft.com/office/drawing/2014/main" id="{25F27EFA-05FE-A623-225B-F0D6056B27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73429" y="1198491"/>
            <a:ext cx="888272" cy="1463040"/>
          </a:xfrm>
          <a:prstGeom prst="rect">
            <a:avLst/>
          </a:prstGeom>
        </p:spPr>
      </p:pic>
      <p:pic>
        <p:nvPicPr>
          <p:cNvPr id="9" name="Graphic 8">
            <a:extLst>
              <a:ext uri="{FF2B5EF4-FFF2-40B4-BE49-F238E27FC236}">
                <a16:creationId xmlns:a16="http://schemas.microsoft.com/office/drawing/2014/main" id="{FC6D3AB9-57DD-8334-F742-E027FE49ED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9775" y="1290842"/>
            <a:ext cx="1645920" cy="1352385"/>
          </a:xfrm>
          <a:prstGeom prst="rect">
            <a:avLst/>
          </a:prstGeom>
        </p:spPr>
      </p:pic>
      <p:pic>
        <p:nvPicPr>
          <p:cNvPr id="11" name="Graphic 10">
            <a:extLst>
              <a:ext uri="{FF2B5EF4-FFF2-40B4-BE49-F238E27FC236}">
                <a16:creationId xmlns:a16="http://schemas.microsoft.com/office/drawing/2014/main" id="{F450FB11-45CE-16D6-666F-4E8BD6E369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80086" y="1366275"/>
            <a:ext cx="1280160" cy="1280160"/>
          </a:xfrm>
          <a:prstGeom prst="rect">
            <a:avLst/>
          </a:prstGeom>
        </p:spPr>
      </p:pic>
      <p:pic>
        <p:nvPicPr>
          <p:cNvPr id="13" name="Graphic 12">
            <a:extLst>
              <a:ext uri="{FF2B5EF4-FFF2-40B4-BE49-F238E27FC236}">
                <a16:creationId xmlns:a16="http://schemas.microsoft.com/office/drawing/2014/main" id="{1A59FFD8-5CB8-0FA8-F92A-C5D73E91EB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59452" y="1268150"/>
            <a:ext cx="1353232" cy="1463040"/>
          </a:xfrm>
          <a:prstGeom prst="rect">
            <a:avLst/>
          </a:prstGeom>
        </p:spPr>
      </p:pic>
      <p:pic>
        <p:nvPicPr>
          <p:cNvPr id="15" name="Graphic 14">
            <a:extLst>
              <a:ext uri="{FF2B5EF4-FFF2-40B4-BE49-F238E27FC236}">
                <a16:creationId xmlns:a16="http://schemas.microsoft.com/office/drawing/2014/main" id="{DA80B367-730F-D723-1348-6A3C2A2D07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82241" y="1235515"/>
            <a:ext cx="1188720" cy="1357027"/>
          </a:xfrm>
          <a:prstGeom prst="rect">
            <a:avLst/>
          </a:prstGeom>
        </p:spPr>
      </p:pic>
      <p:pic>
        <p:nvPicPr>
          <p:cNvPr id="17" name="Graphic 16">
            <a:extLst>
              <a:ext uri="{FF2B5EF4-FFF2-40B4-BE49-F238E27FC236}">
                <a16:creationId xmlns:a16="http://schemas.microsoft.com/office/drawing/2014/main" id="{C9F4E987-1661-AAB2-4570-2430AA9C2DC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87210" y="1173396"/>
            <a:ext cx="1645920" cy="1464093"/>
          </a:xfrm>
          <a:prstGeom prst="rect">
            <a:avLst/>
          </a:prstGeom>
        </p:spPr>
      </p:pic>
      <p:pic>
        <p:nvPicPr>
          <p:cNvPr id="19" name="Graphic 18">
            <a:extLst>
              <a:ext uri="{FF2B5EF4-FFF2-40B4-BE49-F238E27FC236}">
                <a16:creationId xmlns:a16="http://schemas.microsoft.com/office/drawing/2014/main" id="{AF8B1E8D-87CD-65B8-A7BB-6D80587AC3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432" y="3240883"/>
            <a:ext cx="1463040" cy="755480"/>
          </a:xfrm>
          <a:prstGeom prst="rect">
            <a:avLst/>
          </a:prstGeom>
        </p:spPr>
      </p:pic>
      <p:pic>
        <p:nvPicPr>
          <p:cNvPr id="21" name="Graphic 20">
            <a:extLst>
              <a:ext uri="{FF2B5EF4-FFF2-40B4-BE49-F238E27FC236}">
                <a16:creationId xmlns:a16="http://schemas.microsoft.com/office/drawing/2014/main" id="{6C54B265-0912-C4DA-988B-CE8356FF491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94849" y="3240883"/>
            <a:ext cx="1097280" cy="1347741"/>
          </a:xfrm>
          <a:prstGeom prst="rect">
            <a:avLst/>
          </a:prstGeom>
        </p:spPr>
      </p:pic>
      <p:pic>
        <p:nvPicPr>
          <p:cNvPr id="23" name="Graphic 22">
            <a:extLst>
              <a:ext uri="{FF2B5EF4-FFF2-40B4-BE49-F238E27FC236}">
                <a16:creationId xmlns:a16="http://schemas.microsoft.com/office/drawing/2014/main" id="{6827A24E-E449-93A3-811C-AFFF87307E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686729" y="3233416"/>
            <a:ext cx="1371600" cy="1414464"/>
          </a:xfrm>
          <a:prstGeom prst="rect">
            <a:avLst/>
          </a:prstGeom>
        </p:spPr>
      </p:pic>
      <p:pic>
        <p:nvPicPr>
          <p:cNvPr id="25" name="Graphic 24">
            <a:extLst>
              <a:ext uri="{FF2B5EF4-FFF2-40B4-BE49-F238E27FC236}">
                <a16:creationId xmlns:a16="http://schemas.microsoft.com/office/drawing/2014/main" id="{2BA7A092-4B95-C645-70A6-B5BF8ACE53B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69775" y="3450994"/>
            <a:ext cx="1645920" cy="798021"/>
          </a:xfrm>
          <a:prstGeom prst="rect">
            <a:avLst/>
          </a:prstGeom>
        </p:spPr>
      </p:pic>
      <p:pic>
        <p:nvPicPr>
          <p:cNvPr id="27" name="Graphic 26">
            <a:extLst>
              <a:ext uri="{FF2B5EF4-FFF2-40B4-BE49-F238E27FC236}">
                <a16:creationId xmlns:a16="http://schemas.microsoft.com/office/drawing/2014/main" id="{3A2470A6-9F05-DC63-1AF5-3F688B0F75D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00627" y="2990340"/>
            <a:ext cx="1097280" cy="1463040"/>
          </a:xfrm>
          <a:prstGeom prst="rect">
            <a:avLst/>
          </a:prstGeom>
        </p:spPr>
      </p:pic>
      <p:pic>
        <p:nvPicPr>
          <p:cNvPr id="29" name="Graphic 28">
            <a:extLst>
              <a:ext uri="{FF2B5EF4-FFF2-40B4-BE49-F238E27FC236}">
                <a16:creationId xmlns:a16="http://schemas.microsoft.com/office/drawing/2014/main" id="{035DE5E5-9B7B-1D40-DC93-3A0DDDACE04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82839" y="3130177"/>
            <a:ext cx="1463040" cy="1395668"/>
          </a:xfrm>
          <a:prstGeom prst="rect">
            <a:avLst/>
          </a:prstGeom>
        </p:spPr>
      </p:pic>
      <p:pic>
        <p:nvPicPr>
          <p:cNvPr id="31" name="Graphic 30">
            <a:extLst>
              <a:ext uri="{FF2B5EF4-FFF2-40B4-BE49-F238E27FC236}">
                <a16:creationId xmlns:a16="http://schemas.microsoft.com/office/drawing/2014/main" id="{3AEBD074-4C8C-4B85-49ED-5B6F2D864F7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32364" y="3062805"/>
            <a:ext cx="1950720" cy="1463040"/>
          </a:xfrm>
          <a:prstGeom prst="rect">
            <a:avLst/>
          </a:prstGeom>
        </p:spPr>
      </p:pic>
      <p:pic>
        <p:nvPicPr>
          <p:cNvPr id="33" name="Graphic 32">
            <a:extLst>
              <a:ext uri="{FF2B5EF4-FFF2-40B4-BE49-F238E27FC236}">
                <a16:creationId xmlns:a16="http://schemas.microsoft.com/office/drawing/2014/main" id="{18F44552-E486-B812-B078-70877BFA812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493474" y="3027137"/>
            <a:ext cx="1645920" cy="1340809"/>
          </a:xfrm>
          <a:prstGeom prst="rect">
            <a:avLst/>
          </a:prstGeom>
        </p:spPr>
      </p:pic>
      <p:pic>
        <p:nvPicPr>
          <p:cNvPr id="35" name="Graphic 34">
            <a:extLst>
              <a:ext uri="{FF2B5EF4-FFF2-40B4-BE49-F238E27FC236}">
                <a16:creationId xmlns:a16="http://schemas.microsoft.com/office/drawing/2014/main" id="{B8A081AB-1E98-5751-A939-BFF09D4EEBA2}"/>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0" y="4799546"/>
            <a:ext cx="1633904" cy="1463040"/>
          </a:xfrm>
          <a:prstGeom prst="rect">
            <a:avLst/>
          </a:prstGeom>
        </p:spPr>
      </p:pic>
      <p:pic>
        <p:nvPicPr>
          <p:cNvPr id="37" name="Graphic 36">
            <a:extLst>
              <a:ext uri="{FF2B5EF4-FFF2-40B4-BE49-F238E27FC236}">
                <a16:creationId xmlns:a16="http://schemas.microsoft.com/office/drawing/2014/main" id="{768CF62B-9448-5E15-5DC8-15FF5EF4BAC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69738" y="4915375"/>
            <a:ext cx="1554480" cy="1347211"/>
          </a:xfrm>
          <a:prstGeom prst="rect">
            <a:avLst/>
          </a:prstGeom>
        </p:spPr>
      </p:pic>
      <p:pic>
        <p:nvPicPr>
          <p:cNvPr id="39" name="Graphic 38">
            <a:extLst>
              <a:ext uri="{FF2B5EF4-FFF2-40B4-BE49-F238E27FC236}">
                <a16:creationId xmlns:a16="http://schemas.microsoft.com/office/drawing/2014/main" id="{43F0D0E5-628C-4F01-8C94-12F72E17BC0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24116" y="4857460"/>
            <a:ext cx="963744" cy="1463040"/>
          </a:xfrm>
          <a:prstGeom prst="rect">
            <a:avLst/>
          </a:prstGeom>
        </p:spPr>
      </p:pic>
      <p:pic>
        <p:nvPicPr>
          <p:cNvPr id="41" name="Graphic 40">
            <a:extLst>
              <a:ext uri="{FF2B5EF4-FFF2-40B4-BE49-F238E27FC236}">
                <a16:creationId xmlns:a16="http://schemas.microsoft.com/office/drawing/2014/main" id="{CACCD3CC-FEFA-260A-C0F1-67BCC54CE572}"/>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447691" y="4947229"/>
            <a:ext cx="1379440" cy="1463040"/>
          </a:xfrm>
          <a:prstGeom prst="rect">
            <a:avLst/>
          </a:prstGeom>
        </p:spPr>
      </p:pic>
      <p:pic>
        <p:nvPicPr>
          <p:cNvPr id="43" name="Graphic 42">
            <a:extLst>
              <a:ext uri="{FF2B5EF4-FFF2-40B4-BE49-F238E27FC236}">
                <a16:creationId xmlns:a16="http://schemas.microsoft.com/office/drawing/2014/main" id="{C5873826-CCD3-3B77-6EE3-CB827E57FED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194107" y="4857460"/>
            <a:ext cx="982272" cy="1463040"/>
          </a:xfrm>
          <a:prstGeom prst="rect">
            <a:avLst/>
          </a:prstGeom>
        </p:spPr>
      </p:pic>
      <p:pic>
        <p:nvPicPr>
          <p:cNvPr id="45" name="Graphic 44">
            <a:extLst>
              <a:ext uri="{FF2B5EF4-FFF2-40B4-BE49-F238E27FC236}">
                <a16:creationId xmlns:a16="http://schemas.microsoft.com/office/drawing/2014/main" id="{DB909535-DD03-4FF4-8985-ADAF050E0EC0}"/>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7404979" y="4857460"/>
            <a:ext cx="1136944" cy="1463040"/>
          </a:xfrm>
          <a:prstGeom prst="rect">
            <a:avLst/>
          </a:prstGeom>
        </p:spPr>
      </p:pic>
      <p:pic>
        <p:nvPicPr>
          <p:cNvPr id="47" name="Graphic 46">
            <a:extLst>
              <a:ext uri="{FF2B5EF4-FFF2-40B4-BE49-F238E27FC236}">
                <a16:creationId xmlns:a16="http://schemas.microsoft.com/office/drawing/2014/main" id="{914C5D36-9EEF-ECB0-159D-377F9C5AB98D}"/>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762913" y="5110656"/>
            <a:ext cx="1920240" cy="956647"/>
          </a:xfrm>
          <a:prstGeom prst="rect">
            <a:avLst/>
          </a:prstGeom>
        </p:spPr>
      </p:pic>
      <p:pic>
        <p:nvPicPr>
          <p:cNvPr id="49" name="Graphic 48">
            <a:extLst>
              <a:ext uri="{FF2B5EF4-FFF2-40B4-BE49-F238E27FC236}">
                <a16:creationId xmlns:a16="http://schemas.microsoft.com/office/drawing/2014/main" id="{3F224ADB-F370-B51D-16D4-F4C9D3295243}"/>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612615" y="4857459"/>
            <a:ext cx="1306800" cy="146304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14:presetBounceEnd="50000">
                                      <p:stCondLst>
                                        <p:cond delay="0"/>
                                      </p:stCondLst>
                                      <p:childTnLst>
                                        <p:animScale p14:bounceEnd="50000">
                                          <p:cBhvr>
                                            <p:cTn id="150" dur="500" fill="hold"/>
                                            <p:tgtEl>
                                              <p:spTgt spid="21"/>
                                            </p:tgtEl>
                                          </p:cBhvr>
                                          <p:by x="150000" y="150000"/>
                                        </p:animScale>
                                      </p:childTnLst>
                                    </p:cTn>
                                  </p:par>
                                </p:childTnLst>
                              </p:cTn>
                            </p:par>
                            <p:par>
                              <p:cTn id="151" fill="hold">
                                <p:stCondLst>
                                  <p:cond delay="6410"/>
                                </p:stCondLst>
                                <p:childTnLst>
                                  <p:par>
                                    <p:cTn id="152" presetID="19" presetClass="emph" presetSubtype="0" fill="hold" nodeType="afterEffect">
                                      <p:stCondLst>
                                        <p:cond delay="0"/>
                                      </p:stCondLst>
                                      <p:childTnLst>
                                        <p:animClr clrSpc="rgb" dir="cw">
                                          <p:cBhvr override="childStyle">
                                            <p:cTn id="153" dur="500" fill="hold"/>
                                            <p:tgtEl>
                                              <p:spTgt spid="21"/>
                                            </p:tgtEl>
                                            <p:attrNameLst>
                                              <p:attrName>style.color</p:attrName>
                                            </p:attrNameLst>
                                          </p:cBhvr>
                                          <p:to>
                                            <a:srgbClr val="95ED9A"/>
                                          </p:to>
                                        </p:animClr>
                                        <p:animClr clrSpc="rgb" dir="cw">
                                          <p:cBhvr>
                                            <p:cTn id="154" dur="500" fill="hold"/>
                                            <p:tgtEl>
                                              <p:spTgt spid="21"/>
                                            </p:tgtEl>
                                            <p:attrNameLst>
                                              <p:attrName>fillcolor</p:attrName>
                                            </p:attrNameLst>
                                          </p:cBhvr>
                                          <p:to>
                                            <a:srgbClr val="95ED9A"/>
                                          </p:to>
                                        </p:animClr>
                                        <p:set>
                                          <p:cBhvr>
                                            <p:cTn id="155" dur="500" fill="hold"/>
                                            <p:tgtEl>
                                              <p:spTgt spid="21"/>
                                            </p:tgtEl>
                                            <p:attrNameLst>
                                              <p:attrName>fill.type</p:attrName>
                                            </p:attrNameLst>
                                          </p:cBhvr>
                                          <p:to>
                                            <p:strVal val="solid"/>
                                          </p:to>
                                        </p:set>
                                        <p:set>
                                          <p:cBhvr>
                                            <p:cTn id="156" dur="500" fill="hold"/>
                                            <p:tgtEl>
                                              <p:spTgt spid="21"/>
                                            </p:tgtEl>
                                            <p:attrNameLst>
                                              <p:attrName>fill.on</p:attrName>
                                            </p:attrNameLst>
                                          </p:cBhvr>
                                          <p:to>
                                            <p:strVal val="true"/>
                                          </p:to>
                                        </p:set>
                                      </p:childTnLst>
                                    </p:cTn>
                                  </p:par>
                                </p:childTnLst>
                              </p:cTn>
                            </p:par>
                            <p:par>
                              <p:cTn id="157" fill="hold">
                                <p:stCondLst>
                                  <p:cond delay="6910"/>
                                </p:stCondLst>
                                <p:childTnLst>
                                  <p:par>
                                    <p:cTn id="158" presetID="6" presetClass="emph" presetSubtype="0" autoRev="1" fill="hold" nodeType="afterEffect" p14:presetBounceEnd="50000">
                                      <p:stCondLst>
                                        <p:cond delay="0"/>
                                      </p:stCondLst>
                                      <p:childTnLst>
                                        <p:animScale p14:bounceEnd="50000">
                                          <p:cBhvr>
                                            <p:cTn id="159" dur="500" fill="hold"/>
                                            <p:tgtEl>
                                              <p:spTgt spid="7"/>
                                            </p:tgtEl>
                                          </p:cBhvr>
                                          <p:by x="150000" y="150000"/>
                                        </p:animScale>
                                      </p:childTnLst>
                                    </p:cTn>
                                  </p:par>
                                </p:childTnLst>
                              </p:cTn>
                            </p:par>
                            <p:par>
                              <p:cTn id="160" fill="hold">
                                <p:stCondLst>
                                  <p:cond delay="7910"/>
                                </p:stCondLst>
                                <p:childTnLst>
                                  <p:par>
                                    <p:cTn id="161" presetID="19" presetClass="emph" presetSubtype="0" fill="hold" nodeType="afterEffect">
                                      <p:stCondLst>
                                        <p:cond delay="0"/>
                                      </p:stCondLst>
                                      <p:childTnLst>
                                        <p:animClr clrSpc="rgb" dir="cw">
                                          <p:cBhvr override="childStyle">
                                            <p:cTn id="162" dur="500" fill="hold"/>
                                            <p:tgtEl>
                                              <p:spTgt spid="7"/>
                                            </p:tgtEl>
                                            <p:attrNameLst>
                                              <p:attrName>style.color</p:attrName>
                                            </p:attrNameLst>
                                          </p:cBhvr>
                                          <p:to>
                                            <a:srgbClr val="95ED9A"/>
                                          </p:to>
                                        </p:animClr>
                                        <p:animClr clrSpc="rgb" dir="cw">
                                          <p:cBhvr>
                                            <p:cTn id="163" dur="500" fill="hold"/>
                                            <p:tgtEl>
                                              <p:spTgt spid="7"/>
                                            </p:tgtEl>
                                            <p:attrNameLst>
                                              <p:attrName>fillcolor</p:attrName>
                                            </p:attrNameLst>
                                          </p:cBhvr>
                                          <p:to>
                                            <a:srgbClr val="95ED9A"/>
                                          </p:to>
                                        </p:animClr>
                                        <p:set>
                                          <p:cBhvr>
                                            <p:cTn id="164" dur="500" fill="hold"/>
                                            <p:tgtEl>
                                              <p:spTgt spid="7"/>
                                            </p:tgtEl>
                                            <p:attrNameLst>
                                              <p:attrName>fill.type</p:attrName>
                                            </p:attrNameLst>
                                          </p:cBhvr>
                                          <p:to>
                                            <p:strVal val="solid"/>
                                          </p:to>
                                        </p:set>
                                        <p:set>
                                          <p:cBhvr>
                                            <p:cTn id="165" dur="500" fill="hold"/>
                                            <p:tgtEl>
                                              <p:spTgt spid="7"/>
                                            </p:tgtEl>
                                            <p:attrNameLst>
                                              <p:attrName>fill.on</p:attrName>
                                            </p:attrNameLst>
                                          </p:cBhvr>
                                          <p:to>
                                            <p:strVal val="true"/>
                                          </p:to>
                                        </p:set>
                                      </p:childTnLst>
                                    </p:cTn>
                                  </p:par>
                                </p:childTnLst>
                              </p:cTn>
                            </p:par>
                            <p:par>
                              <p:cTn id="166" fill="hold">
                                <p:stCondLst>
                                  <p:cond delay="8410"/>
                                </p:stCondLst>
                                <p:childTnLst>
                                  <p:par>
                                    <p:cTn id="167" presetID="6" presetClass="emph" presetSubtype="0" autoRev="1" fill="hold" nodeType="afterEffect" p14:presetBounceEnd="50000">
                                      <p:stCondLst>
                                        <p:cond delay="0"/>
                                      </p:stCondLst>
                                      <p:childTnLst>
                                        <p:animScale p14:bounceEnd="50000">
                                          <p:cBhvr>
                                            <p:cTn id="168" dur="500" fill="hold"/>
                                            <p:tgtEl>
                                              <p:spTgt spid="15"/>
                                            </p:tgtEl>
                                          </p:cBhvr>
                                          <p:by x="150000" y="150000"/>
                                        </p:animScale>
                                      </p:childTnLst>
                                    </p:cTn>
                                  </p:par>
                                </p:childTnLst>
                              </p:cTn>
                            </p:par>
                            <p:par>
                              <p:cTn id="169" fill="hold">
                                <p:stCondLst>
                                  <p:cond delay="9410"/>
                                </p:stCondLst>
                                <p:childTnLst>
                                  <p:par>
                                    <p:cTn id="170" presetID="19" presetClass="emph" presetSubtype="0" fill="hold" nodeType="afterEffect">
                                      <p:stCondLst>
                                        <p:cond delay="0"/>
                                      </p:stCondLst>
                                      <p:childTnLst>
                                        <p:animClr clrSpc="rgb" dir="cw">
                                          <p:cBhvr override="childStyle">
                                            <p:cTn id="171" dur="500" fill="hold"/>
                                            <p:tgtEl>
                                              <p:spTgt spid="15"/>
                                            </p:tgtEl>
                                            <p:attrNameLst>
                                              <p:attrName>style.color</p:attrName>
                                            </p:attrNameLst>
                                          </p:cBhvr>
                                          <p:to>
                                            <a:srgbClr val="95ED9A"/>
                                          </p:to>
                                        </p:animClr>
                                        <p:animClr clrSpc="rgb" dir="cw">
                                          <p:cBhvr>
                                            <p:cTn id="172" dur="500" fill="hold"/>
                                            <p:tgtEl>
                                              <p:spTgt spid="15"/>
                                            </p:tgtEl>
                                            <p:attrNameLst>
                                              <p:attrName>fillcolor</p:attrName>
                                            </p:attrNameLst>
                                          </p:cBhvr>
                                          <p:to>
                                            <a:srgbClr val="95ED9A"/>
                                          </p:to>
                                        </p:animClr>
                                        <p:set>
                                          <p:cBhvr>
                                            <p:cTn id="173" dur="500" fill="hold"/>
                                            <p:tgtEl>
                                              <p:spTgt spid="15"/>
                                            </p:tgtEl>
                                            <p:attrNameLst>
                                              <p:attrName>fill.type</p:attrName>
                                            </p:attrNameLst>
                                          </p:cBhvr>
                                          <p:to>
                                            <p:strVal val="solid"/>
                                          </p:to>
                                        </p:set>
                                        <p:set>
                                          <p:cBhvr>
                                            <p:cTn id="174" dur="500" fill="hold"/>
                                            <p:tgtEl>
                                              <p:spTgt spid="15"/>
                                            </p:tgtEl>
                                            <p:attrNameLst>
                                              <p:attrName>fill.on</p:attrName>
                                            </p:attrNameLst>
                                          </p:cBhvr>
                                          <p:to>
                                            <p:strVal val="true"/>
                                          </p:to>
                                        </p:set>
                                      </p:childTnLst>
                                    </p:cTn>
                                  </p:par>
                                </p:childTnLst>
                              </p:cTn>
                            </p:par>
                            <p:par>
                              <p:cTn id="175" fill="hold">
                                <p:stCondLst>
                                  <p:cond delay="9910"/>
                                </p:stCondLst>
                                <p:childTnLst>
                                  <p:par>
                                    <p:cTn id="176" presetID="6" presetClass="emph" presetSubtype="0" autoRev="1" fill="hold" nodeType="afterEffect" p14:presetBounceEnd="50000">
                                      <p:stCondLst>
                                        <p:cond delay="0"/>
                                      </p:stCondLst>
                                      <p:childTnLst>
                                        <p:animScale p14:bounceEnd="50000">
                                          <p:cBhvr>
                                            <p:cTn id="177" dur="500" fill="hold"/>
                                            <p:tgtEl>
                                              <p:spTgt spid="31"/>
                                            </p:tgtEl>
                                          </p:cBhvr>
                                          <p:by x="150000" y="150000"/>
                                        </p:animScale>
                                      </p:childTnLst>
                                    </p:cTn>
                                  </p:par>
                                </p:childTnLst>
                              </p:cTn>
                            </p:par>
                            <p:par>
                              <p:cTn id="178" fill="hold">
                                <p:stCondLst>
                                  <p:cond delay="10910"/>
                                </p:stCondLst>
                                <p:childTnLst>
                                  <p:par>
                                    <p:cTn id="179" presetID="19" presetClass="emph" presetSubtype="0" fill="hold" nodeType="afterEffect">
                                      <p:stCondLst>
                                        <p:cond delay="0"/>
                                      </p:stCondLst>
                                      <p:childTnLst>
                                        <p:animClr clrSpc="rgb" dir="cw">
                                          <p:cBhvr override="childStyle">
                                            <p:cTn id="180" dur="500" fill="hold"/>
                                            <p:tgtEl>
                                              <p:spTgt spid="31"/>
                                            </p:tgtEl>
                                            <p:attrNameLst>
                                              <p:attrName>style.color</p:attrName>
                                            </p:attrNameLst>
                                          </p:cBhvr>
                                          <p:to>
                                            <a:srgbClr val="95ED9A"/>
                                          </p:to>
                                        </p:animClr>
                                        <p:animClr clrSpc="rgb" dir="cw">
                                          <p:cBhvr>
                                            <p:cTn id="181" dur="500" fill="hold"/>
                                            <p:tgtEl>
                                              <p:spTgt spid="31"/>
                                            </p:tgtEl>
                                            <p:attrNameLst>
                                              <p:attrName>fillcolor</p:attrName>
                                            </p:attrNameLst>
                                          </p:cBhvr>
                                          <p:to>
                                            <a:srgbClr val="95ED9A"/>
                                          </p:to>
                                        </p:animClr>
                                        <p:set>
                                          <p:cBhvr>
                                            <p:cTn id="182" dur="500" fill="hold"/>
                                            <p:tgtEl>
                                              <p:spTgt spid="31"/>
                                            </p:tgtEl>
                                            <p:attrNameLst>
                                              <p:attrName>fill.type</p:attrName>
                                            </p:attrNameLst>
                                          </p:cBhvr>
                                          <p:to>
                                            <p:strVal val="solid"/>
                                          </p:to>
                                        </p:set>
                                        <p:set>
                                          <p:cBhvr>
                                            <p:cTn id="183" dur="500" fill="hold"/>
                                            <p:tgtEl>
                                              <p:spTgt spid="31"/>
                                            </p:tgtEl>
                                            <p:attrNameLst>
                                              <p:attrName>fill.on</p:attrName>
                                            </p:attrNameLst>
                                          </p:cBhvr>
                                          <p:to>
                                            <p:strVal val="true"/>
                                          </p:to>
                                        </p:set>
                                      </p:childTnLst>
                                    </p:cTn>
                                  </p:par>
                                </p:childTnLst>
                              </p:cTn>
                            </p:par>
                            <p:par>
                              <p:cTn id="184" fill="hold">
                                <p:stCondLst>
                                  <p:cond delay="11410"/>
                                </p:stCondLst>
                                <p:childTnLst>
                                  <p:par>
                                    <p:cTn id="185" presetID="6" presetClass="emph" presetSubtype="0" autoRev="1" fill="hold" nodeType="afterEffect" p14:presetBounceEnd="50000">
                                      <p:stCondLst>
                                        <p:cond delay="0"/>
                                      </p:stCondLst>
                                      <p:childTnLst>
                                        <p:animScale p14:bounceEnd="50000">
                                          <p:cBhvr>
                                            <p:cTn id="186" dur="500" fill="hold"/>
                                            <p:tgtEl>
                                              <p:spTgt spid="9"/>
                                            </p:tgtEl>
                                          </p:cBhvr>
                                          <p:by x="150000" y="150000"/>
                                        </p:animScale>
                                      </p:childTnLst>
                                    </p:cTn>
                                  </p:par>
                                </p:childTnLst>
                              </p:cTn>
                            </p:par>
                            <p:par>
                              <p:cTn id="187" fill="hold">
                                <p:stCondLst>
                                  <p:cond delay="12410"/>
                                </p:stCondLst>
                                <p:childTnLst>
                                  <p:par>
                                    <p:cTn id="188" presetID="19" presetClass="emph" presetSubtype="0" fill="hold" nodeType="afterEffect">
                                      <p:stCondLst>
                                        <p:cond delay="0"/>
                                      </p:stCondLst>
                                      <p:childTnLst>
                                        <p:animClr clrSpc="rgb" dir="cw">
                                          <p:cBhvr override="childStyle">
                                            <p:cTn id="189" dur="500" fill="hold"/>
                                            <p:tgtEl>
                                              <p:spTgt spid="9"/>
                                            </p:tgtEl>
                                            <p:attrNameLst>
                                              <p:attrName>style.color</p:attrName>
                                            </p:attrNameLst>
                                          </p:cBhvr>
                                          <p:to>
                                            <a:srgbClr val="95ED9A"/>
                                          </p:to>
                                        </p:animClr>
                                        <p:animClr clrSpc="rgb" dir="cw">
                                          <p:cBhvr>
                                            <p:cTn id="190" dur="500" fill="hold"/>
                                            <p:tgtEl>
                                              <p:spTgt spid="9"/>
                                            </p:tgtEl>
                                            <p:attrNameLst>
                                              <p:attrName>fillcolor</p:attrName>
                                            </p:attrNameLst>
                                          </p:cBhvr>
                                          <p:to>
                                            <a:srgbClr val="95ED9A"/>
                                          </p:to>
                                        </p:animClr>
                                        <p:set>
                                          <p:cBhvr>
                                            <p:cTn id="191" dur="500" fill="hold"/>
                                            <p:tgtEl>
                                              <p:spTgt spid="9"/>
                                            </p:tgtEl>
                                            <p:attrNameLst>
                                              <p:attrName>fill.type</p:attrName>
                                            </p:attrNameLst>
                                          </p:cBhvr>
                                          <p:to>
                                            <p:strVal val="solid"/>
                                          </p:to>
                                        </p:set>
                                        <p:set>
                                          <p:cBhvr>
                                            <p:cTn id="192" dur="500" fill="hold"/>
                                            <p:tgtEl>
                                              <p:spTgt spid="9"/>
                                            </p:tgtEl>
                                            <p:attrNameLst>
                                              <p:attrName>fill.on</p:attrName>
                                            </p:attrNameLst>
                                          </p:cBhvr>
                                          <p:to>
                                            <p:strVal val="true"/>
                                          </p:to>
                                        </p:set>
                                      </p:childTnLst>
                                    </p:cTn>
                                  </p:par>
                                </p:childTnLst>
                              </p:cTn>
                            </p:par>
                            <p:par>
                              <p:cTn id="193" fill="hold">
                                <p:stCondLst>
                                  <p:cond delay="12910"/>
                                </p:stCondLst>
                                <p:childTnLst>
                                  <p:par>
                                    <p:cTn id="194" presetID="6" presetClass="emph" presetSubtype="0" autoRev="1" fill="hold" nodeType="afterEffect" p14:presetBounceEnd="50000">
                                      <p:stCondLst>
                                        <p:cond delay="0"/>
                                      </p:stCondLst>
                                      <p:childTnLst>
                                        <p:animScale p14:bounceEnd="50000">
                                          <p:cBhvr>
                                            <p:cTn id="195" dur="500" fill="hold"/>
                                            <p:tgtEl>
                                              <p:spTgt spid="5"/>
                                            </p:tgtEl>
                                          </p:cBhvr>
                                          <p:by x="150000" y="150000"/>
                                        </p:animScale>
                                      </p:childTnLst>
                                    </p:cTn>
                                  </p:par>
                                </p:childTnLst>
                              </p:cTn>
                            </p:par>
                            <p:par>
                              <p:cTn id="196" fill="hold">
                                <p:stCondLst>
                                  <p:cond delay="13910"/>
                                </p:stCondLst>
                                <p:childTnLst>
                                  <p:par>
                                    <p:cTn id="197" presetID="19" presetClass="emph" presetSubtype="0" fill="hold" nodeType="afterEffect">
                                      <p:stCondLst>
                                        <p:cond delay="0"/>
                                      </p:stCondLst>
                                      <p:childTnLst>
                                        <p:animClr clrSpc="rgb" dir="cw">
                                          <p:cBhvr override="childStyle">
                                            <p:cTn id="198" dur="500" fill="hold"/>
                                            <p:tgtEl>
                                              <p:spTgt spid="5"/>
                                            </p:tgtEl>
                                            <p:attrNameLst>
                                              <p:attrName>style.color</p:attrName>
                                            </p:attrNameLst>
                                          </p:cBhvr>
                                          <p:to>
                                            <a:srgbClr val="95ED9A"/>
                                          </p:to>
                                        </p:animClr>
                                        <p:animClr clrSpc="rgb" dir="cw">
                                          <p:cBhvr>
                                            <p:cTn id="199" dur="500" fill="hold"/>
                                            <p:tgtEl>
                                              <p:spTgt spid="5"/>
                                            </p:tgtEl>
                                            <p:attrNameLst>
                                              <p:attrName>fillcolor</p:attrName>
                                            </p:attrNameLst>
                                          </p:cBhvr>
                                          <p:to>
                                            <a:srgbClr val="95ED9A"/>
                                          </p:to>
                                        </p:animClr>
                                        <p:set>
                                          <p:cBhvr>
                                            <p:cTn id="200" dur="500" fill="hold"/>
                                            <p:tgtEl>
                                              <p:spTgt spid="5"/>
                                            </p:tgtEl>
                                            <p:attrNameLst>
                                              <p:attrName>fill.type</p:attrName>
                                            </p:attrNameLst>
                                          </p:cBhvr>
                                          <p:to>
                                            <p:strVal val="solid"/>
                                          </p:to>
                                        </p:set>
                                        <p:set>
                                          <p:cBhvr>
                                            <p:cTn id="201" dur="500" fill="hold"/>
                                            <p:tgtEl>
                                              <p:spTgt spid="5"/>
                                            </p:tgtEl>
                                            <p:attrNameLst>
                                              <p:attrName>fill.on</p:attrName>
                                            </p:attrNameLst>
                                          </p:cBhvr>
                                          <p:to>
                                            <p:strVal val="true"/>
                                          </p:to>
                                        </p:set>
                                      </p:childTnLst>
                                    </p:cTn>
                                  </p:par>
                                </p:childTnLst>
                              </p:cTn>
                            </p:par>
                            <p:par>
                              <p:cTn id="202" fill="hold">
                                <p:stCondLst>
                                  <p:cond delay="14410"/>
                                </p:stCondLst>
                                <p:childTnLst>
                                  <p:par>
                                    <p:cTn id="203" presetID="6" presetClass="emph" presetSubtype="0" autoRev="1" fill="hold" nodeType="afterEffect" p14:presetBounceEnd="50000">
                                      <p:stCondLst>
                                        <p:cond delay="0"/>
                                      </p:stCondLst>
                                      <p:childTnLst>
                                        <p:animScale p14:bounceEnd="50000">
                                          <p:cBhvr>
                                            <p:cTn id="204" dur="500" fill="hold"/>
                                            <p:tgtEl>
                                              <p:spTgt spid="23"/>
                                            </p:tgtEl>
                                          </p:cBhvr>
                                          <p:by x="150000" y="150000"/>
                                        </p:animScale>
                                      </p:childTnLst>
                                    </p:cTn>
                                  </p:par>
                                </p:childTnLst>
                              </p:cTn>
                            </p:par>
                            <p:par>
                              <p:cTn id="205" fill="hold">
                                <p:stCondLst>
                                  <p:cond delay="15410"/>
                                </p:stCondLst>
                                <p:childTnLst>
                                  <p:par>
                                    <p:cTn id="206" presetID="19" presetClass="emph" presetSubtype="0" fill="hold" nodeType="afterEffect">
                                      <p:stCondLst>
                                        <p:cond delay="0"/>
                                      </p:stCondLst>
                                      <p:childTnLst>
                                        <p:animClr clrSpc="rgb" dir="cw">
                                          <p:cBhvr override="childStyle">
                                            <p:cTn id="207" dur="500" fill="hold"/>
                                            <p:tgtEl>
                                              <p:spTgt spid="23"/>
                                            </p:tgtEl>
                                            <p:attrNameLst>
                                              <p:attrName>style.color</p:attrName>
                                            </p:attrNameLst>
                                          </p:cBhvr>
                                          <p:to>
                                            <a:srgbClr val="95ED9A"/>
                                          </p:to>
                                        </p:animClr>
                                        <p:animClr clrSpc="rgb" dir="cw">
                                          <p:cBhvr>
                                            <p:cTn id="208" dur="500" fill="hold"/>
                                            <p:tgtEl>
                                              <p:spTgt spid="23"/>
                                            </p:tgtEl>
                                            <p:attrNameLst>
                                              <p:attrName>fillcolor</p:attrName>
                                            </p:attrNameLst>
                                          </p:cBhvr>
                                          <p:to>
                                            <a:srgbClr val="95ED9A"/>
                                          </p:to>
                                        </p:animClr>
                                        <p:set>
                                          <p:cBhvr>
                                            <p:cTn id="209" dur="500" fill="hold"/>
                                            <p:tgtEl>
                                              <p:spTgt spid="23"/>
                                            </p:tgtEl>
                                            <p:attrNameLst>
                                              <p:attrName>fill.type</p:attrName>
                                            </p:attrNameLst>
                                          </p:cBhvr>
                                          <p:to>
                                            <p:strVal val="solid"/>
                                          </p:to>
                                        </p:set>
                                        <p:set>
                                          <p:cBhvr>
                                            <p:cTn id="210" dur="500" fill="hold"/>
                                            <p:tgtEl>
                                              <p:spTgt spid="23"/>
                                            </p:tgtEl>
                                            <p:attrNameLst>
                                              <p:attrName>fill.on</p:attrName>
                                            </p:attrNameLst>
                                          </p:cBhvr>
                                          <p:to>
                                            <p:strVal val="true"/>
                                          </p:to>
                                        </p:set>
                                      </p:childTnLst>
                                    </p:cTn>
                                  </p:par>
                                </p:childTnLst>
                              </p:cTn>
                            </p:par>
                            <p:par>
                              <p:cTn id="211" fill="hold">
                                <p:stCondLst>
                                  <p:cond delay="15910"/>
                                </p:stCondLst>
                                <p:childTnLst>
                                  <p:par>
                                    <p:cTn id="212" presetID="6" presetClass="emph" presetSubtype="0" autoRev="1" fill="hold" nodeType="afterEffect" p14:presetBounceEnd="50000">
                                      <p:stCondLst>
                                        <p:cond delay="0"/>
                                      </p:stCondLst>
                                      <p:childTnLst>
                                        <p:animScale p14:bounceEnd="50000">
                                          <p:cBhvr>
                                            <p:cTn id="213" dur="500" fill="hold"/>
                                            <p:tgtEl>
                                              <p:spTgt spid="37"/>
                                            </p:tgtEl>
                                          </p:cBhvr>
                                          <p:by x="150000" y="150000"/>
                                        </p:animScale>
                                      </p:childTnLst>
                                    </p:cTn>
                                  </p:par>
                                </p:childTnLst>
                              </p:cTn>
                            </p:par>
                            <p:par>
                              <p:cTn id="214" fill="hold">
                                <p:stCondLst>
                                  <p:cond delay="16910"/>
                                </p:stCondLst>
                                <p:childTnLst>
                                  <p:par>
                                    <p:cTn id="215" presetID="19" presetClass="emph" presetSubtype="0" fill="hold" nodeType="afterEffect">
                                      <p:stCondLst>
                                        <p:cond delay="0"/>
                                      </p:stCondLst>
                                      <p:childTnLst>
                                        <p:animClr clrSpc="rgb" dir="cw">
                                          <p:cBhvr override="childStyle">
                                            <p:cTn id="216" dur="500" fill="hold"/>
                                            <p:tgtEl>
                                              <p:spTgt spid="37"/>
                                            </p:tgtEl>
                                            <p:attrNameLst>
                                              <p:attrName>style.color</p:attrName>
                                            </p:attrNameLst>
                                          </p:cBhvr>
                                          <p:to>
                                            <a:srgbClr val="95ED9A"/>
                                          </p:to>
                                        </p:animClr>
                                        <p:animClr clrSpc="rgb" dir="cw">
                                          <p:cBhvr>
                                            <p:cTn id="217" dur="500" fill="hold"/>
                                            <p:tgtEl>
                                              <p:spTgt spid="37"/>
                                            </p:tgtEl>
                                            <p:attrNameLst>
                                              <p:attrName>fillcolor</p:attrName>
                                            </p:attrNameLst>
                                          </p:cBhvr>
                                          <p:to>
                                            <a:srgbClr val="95ED9A"/>
                                          </p:to>
                                        </p:animClr>
                                        <p:set>
                                          <p:cBhvr>
                                            <p:cTn id="218" dur="500" fill="hold"/>
                                            <p:tgtEl>
                                              <p:spTgt spid="37"/>
                                            </p:tgtEl>
                                            <p:attrNameLst>
                                              <p:attrName>fill.type</p:attrName>
                                            </p:attrNameLst>
                                          </p:cBhvr>
                                          <p:to>
                                            <p:strVal val="solid"/>
                                          </p:to>
                                        </p:set>
                                        <p:set>
                                          <p:cBhvr>
                                            <p:cTn id="219" dur="500" fill="hold"/>
                                            <p:tgtEl>
                                              <p:spTgt spid="37"/>
                                            </p:tgtEl>
                                            <p:attrNameLst>
                                              <p:attrName>fill.on</p:attrName>
                                            </p:attrNameLst>
                                          </p:cBhvr>
                                          <p:to>
                                            <p:strVal val="true"/>
                                          </p:to>
                                        </p:set>
                                      </p:childTnLst>
                                    </p:cTn>
                                  </p:par>
                                </p:childTnLst>
                              </p:cTn>
                            </p:par>
                            <p:par>
                              <p:cTn id="220" fill="hold">
                                <p:stCondLst>
                                  <p:cond delay="17410"/>
                                </p:stCondLst>
                                <p:childTnLst>
                                  <p:par>
                                    <p:cTn id="221" presetID="6" presetClass="emph" presetSubtype="0" autoRev="1" fill="hold" nodeType="afterEffect" p14:presetBounceEnd="50000">
                                      <p:stCondLst>
                                        <p:cond delay="0"/>
                                      </p:stCondLst>
                                      <p:childTnLst>
                                        <p:animScale p14:bounceEnd="50000">
                                          <p:cBhvr>
                                            <p:cTn id="222" dur="500" fill="hold"/>
                                            <p:tgtEl>
                                              <p:spTgt spid="17"/>
                                            </p:tgtEl>
                                          </p:cBhvr>
                                          <p:by x="150000" y="150000"/>
                                        </p:animScale>
                                      </p:childTnLst>
                                    </p:cTn>
                                  </p:par>
                                </p:childTnLst>
                              </p:cTn>
                            </p:par>
                            <p:par>
                              <p:cTn id="223" fill="hold">
                                <p:stCondLst>
                                  <p:cond delay="18410"/>
                                </p:stCondLst>
                                <p:childTnLst>
                                  <p:par>
                                    <p:cTn id="224" presetID="19" presetClass="emph" presetSubtype="0" fill="hold" nodeType="afterEffect">
                                      <p:stCondLst>
                                        <p:cond delay="0"/>
                                      </p:stCondLst>
                                      <p:childTnLst>
                                        <p:animClr clrSpc="rgb" dir="cw">
                                          <p:cBhvr override="childStyle">
                                            <p:cTn id="225" dur="500" fill="hold"/>
                                            <p:tgtEl>
                                              <p:spTgt spid="17"/>
                                            </p:tgtEl>
                                            <p:attrNameLst>
                                              <p:attrName>style.color</p:attrName>
                                            </p:attrNameLst>
                                          </p:cBhvr>
                                          <p:to>
                                            <a:srgbClr val="95ED9A"/>
                                          </p:to>
                                        </p:animClr>
                                        <p:animClr clrSpc="rgb" dir="cw">
                                          <p:cBhvr>
                                            <p:cTn id="226" dur="500" fill="hold"/>
                                            <p:tgtEl>
                                              <p:spTgt spid="17"/>
                                            </p:tgtEl>
                                            <p:attrNameLst>
                                              <p:attrName>fillcolor</p:attrName>
                                            </p:attrNameLst>
                                          </p:cBhvr>
                                          <p:to>
                                            <a:srgbClr val="95ED9A"/>
                                          </p:to>
                                        </p:animClr>
                                        <p:set>
                                          <p:cBhvr>
                                            <p:cTn id="227" dur="500" fill="hold"/>
                                            <p:tgtEl>
                                              <p:spTgt spid="17"/>
                                            </p:tgtEl>
                                            <p:attrNameLst>
                                              <p:attrName>fill.type</p:attrName>
                                            </p:attrNameLst>
                                          </p:cBhvr>
                                          <p:to>
                                            <p:strVal val="solid"/>
                                          </p:to>
                                        </p:set>
                                        <p:set>
                                          <p:cBhvr>
                                            <p:cTn id="228" dur="500" fill="hold"/>
                                            <p:tgtEl>
                                              <p:spTgt spid="17"/>
                                            </p:tgtEl>
                                            <p:attrNameLst>
                                              <p:attrName>fill.on</p:attrName>
                                            </p:attrNameLst>
                                          </p:cBhvr>
                                          <p:to>
                                            <p:strVal val="true"/>
                                          </p:to>
                                        </p:set>
                                      </p:childTnLst>
                                    </p:cTn>
                                  </p:par>
                                </p:childTnLst>
                              </p:cTn>
                            </p:par>
                            <p:par>
                              <p:cTn id="229" fill="hold">
                                <p:stCondLst>
                                  <p:cond delay="18910"/>
                                </p:stCondLst>
                                <p:childTnLst>
                                  <p:par>
                                    <p:cTn id="230" presetID="6" presetClass="emph" presetSubtype="0" autoRev="1" fill="hold" nodeType="afterEffect" p14:presetBounceEnd="50000">
                                      <p:stCondLst>
                                        <p:cond delay="0"/>
                                      </p:stCondLst>
                                      <p:childTnLst>
                                        <p:animScale p14:bounceEnd="50000">
                                          <p:cBhvr>
                                            <p:cTn id="231" dur="500" fill="hold"/>
                                            <p:tgtEl>
                                              <p:spTgt spid="35"/>
                                            </p:tgtEl>
                                          </p:cBhvr>
                                          <p:by x="150000" y="150000"/>
                                        </p:animScale>
                                      </p:childTnLst>
                                    </p:cTn>
                                  </p:par>
                                </p:childTnLst>
                              </p:cTn>
                            </p:par>
                            <p:par>
                              <p:cTn id="232" fill="hold">
                                <p:stCondLst>
                                  <p:cond delay="19910"/>
                                </p:stCondLst>
                                <p:childTnLst>
                                  <p:par>
                                    <p:cTn id="233" presetID="19" presetClass="emph" presetSubtype="0" fill="hold" nodeType="afterEffect">
                                      <p:stCondLst>
                                        <p:cond delay="0"/>
                                      </p:stCondLst>
                                      <p:childTnLst>
                                        <p:animClr clrSpc="rgb" dir="cw">
                                          <p:cBhvr override="childStyle">
                                            <p:cTn id="234" dur="500" fill="hold"/>
                                            <p:tgtEl>
                                              <p:spTgt spid="35"/>
                                            </p:tgtEl>
                                            <p:attrNameLst>
                                              <p:attrName>style.color</p:attrName>
                                            </p:attrNameLst>
                                          </p:cBhvr>
                                          <p:to>
                                            <a:srgbClr val="95ED9A"/>
                                          </p:to>
                                        </p:animClr>
                                        <p:animClr clrSpc="rgb" dir="cw">
                                          <p:cBhvr>
                                            <p:cTn id="235" dur="500" fill="hold"/>
                                            <p:tgtEl>
                                              <p:spTgt spid="35"/>
                                            </p:tgtEl>
                                            <p:attrNameLst>
                                              <p:attrName>fillcolor</p:attrName>
                                            </p:attrNameLst>
                                          </p:cBhvr>
                                          <p:to>
                                            <a:srgbClr val="95ED9A"/>
                                          </p:to>
                                        </p:animClr>
                                        <p:set>
                                          <p:cBhvr>
                                            <p:cTn id="236" dur="500" fill="hold"/>
                                            <p:tgtEl>
                                              <p:spTgt spid="35"/>
                                            </p:tgtEl>
                                            <p:attrNameLst>
                                              <p:attrName>fill.type</p:attrName>
                                            </p:attrNameLst>
                                          </p:cBhvr>
                                          <p:to>
                                            <p:strVal val="solid"/>
                                          </p:to>
                                        </p:set>
                                        <p:set>
                                          <p:cBhvr>
                                            <p:cTn id="23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 fill="hold"/>
                                            <p:tgtEl>
                                              <p:spTgt spid="3"/>
                                            </p:tgtEl>
                                            <p:attrNameLst>
                                              <p:attrName>ppt_w</p:attrName>
                                            </p:attrNameLst>
                                          </p:cBhvr>
                                          <p:tavLst>
                                            <p:tav tm="0">
                                              <p:val>
                                                <p:strVal val="#ppt_w*0.70"/>
                                              </p:val>
                                            </p:tav>
                                            <p:tav tm="100000">
                                              <p:val>
                                                <p:strVal val="#ppt_w"/>
                                              </p:val>
                                            </p:tav>
                                          </p:tavLst>
                                        </p:anim>
                                        <p:anim calcmode="lin" valueType="num">
                                          <p:cBhvr>
                                            <p:cTn id="8" dur="10" fill="hold"/>
                                            <p:tgtEl>
                                              <p:spTgt spid="3"/>
                                            </p:tgtEl>
                                            <p:attrNameLst>
                                              <p:attrName>ppt_h</p:attrName>
                                            </p:attrNameLst>
                                          </p:cBhvr>
                                          <p:tavLst>
                                            <p:tav tm="0">
                                              <p:val>
                                                <p:strVal val="#ppt_h"/>
                                              </p:val>
                                            </p:tav>
                                            <p:tav tm="100000">
                                              <p:val>
                                                <p:strVal val="#ppt_h"/>
                                              </p:val>
                                            </p:tav>
                                          </p:tavLst>
                                        </p:anim>
                                        <p:animEffect transition="in" filter="fade">
                                          <p:cBhvr>
                                            <p:cTn id="9" dur="10"/>
                                            <p:tgtEl>
                                              <p:spTgt spid="3"/>
                                            </p:tgtEl>
                                          </p:cBhvr>
                                        </p:animEffect>
                                      </p:childTnLst>
                                    </p:cTn>
                                  </p:par>
                                </p:childTnLst>
                              </p:cTn>
                            </p:par>
                            <p:par>
                              <p:cTn id="10" fill="hold">
                                <p:stCondLst>
                                  <p:cond delay="110"/>
                                </p:stCondLst>
                                <p:childTnLst>
                                  <p:par>
                                    <p:cTn id="11" presetID="55"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200" fill="hold"/>
                                            <p:tgtEl>
                                              <p:spTgt spid="5"/>
                                            </p:tgtEl>
                                            <p:attrNameLst>
                                              <p:attrName>ppt_w</p:attrName>
                                            </p:attrNameLst>
                                          </p:cBhvr>
                                          <p:tavLst>
                                            <p:tav tm="0">
                                              <p:val>
                                                <p:strVal val="#ppt_w*0.70"/>
                                              </p:val>
                                            </p:tav>
                                            <p:tav tm="100000">
                                              <p:val>
                                                <p:strVal val="#ppt_w"/>
                                              </p:val>
                                            </p:tav>
                                          </p:tavLst>
                                        </p:anim>
                                        <p:anim calcmode="lin" valueType="num">
                                          <p:cBhvr>
                                            <p:cTn id="14" dur="200" fill="hold"/>
                                            <p:tgtEl>
                                              <p:spTgt spid="5"/>
                                            </p:tgtEl>
                                            <p:attrNameLst>
                                              <p:attrName>ppt_h</p:attrName>
                                            </p:attrNameLst>
                                          </p:cBhvr>
                                          <p:tavLst>
                                            <p:tav tm="0">
                                              <p:val>
                                                <p:strVal val="#ppt_h"/>
                                              </p:val>
                                            </p:tav>
                                            <p:tav tm="100000">
                                              <p:val>
                                                <p:strVal val="#ppt_h"/>
                                              </p:val>
                                            </p:tav>
                                          </p:tavLst>
                                        </p:anim>
                                        <p:animEffect transition="in" filter="fade">
                                          <p:cBhvr>
                                            <p:cTn id="15" dur="200"/>
                                            <p:tgtEl>
                                              <p:spTgt spid="5"/>
                                            </p:tgtEl>
                                          </p:cBhvr>
                                        </p:animEffect>
                                      </p:childTnLst>
                                    </p:cTn>
                                  </p:par>
                                </p:childTnLst>
                              </p:cTn>
                            </p:par>
                            <p:par>
                              <p:cTn id="16" fill="hold">
                                <p:stCondLst>
                                  <p:cond delay="31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200" fill="hold"/>
                                            <p:tgtEl>
                                              <p:spTgt spid="7"/>
                                            </p:tgtEl>
                                            <p:attrNameLst>
                                              <p:attrName>ppt_w</p:attrName>
                                            </p:attrNameLst>
                                          </p:cBhvr>
                                          <p:tavLst>
                                            <p:tav tm="0">
                                              <p:val>
                                                <p:strVal val="#ppt_w*0.70"/>
                                              </p:val>
                                            </p:tav>
                                            <p:tav tm="100000">
                                              <p:val>
                                                <p:strVal val="#ppt_w"/>
                                              </p:val>
                                            </p:tav>
                                          </p:tavLst>
                                        </p:anim>
                                        <p:anim calcmode="lin" valueType="num">
                                          <p:cBhvr>
                                            <p:cTn id="20" dur="200" fill="hold"/>
                                            <p:tgtEl>
                                              <p:spTgt spid="7"/>
                                            </p:tgtEl>
                                            <p:attrNameLst>
                                              <p:attrName>ppt_h</p:attrName>
                                            </p:attrNameLst>
                                          </p:cBhvr>
                                          <p:tavLst>
                                            <p:tav tm="0">
                                              <p:val>
                                                <p:strVal val="#ppt_h"/>
                                              </p:val>
                                            </p:tav>
                                            <p:tav tm="100000">
                                              <p:val>
                                                <p:strVal val="#ppt_h"/>
                                              </p:val>
                                            </p:tav>
                                          </p:tavLst>
                                        </p:anim>
                                        <p:animEffect transition="in" filter="fade">
                                          <p:cBhvr>
                                            <p:cTn id="21" dur="200"/>
                                            <p:tgtEl>
                                              <p:spTgt spid="7"/>
                                            </p:tgtEl>
                                          </p:cBhvr>
                                        </p:animEffect>
                                      </p:childTnLst>
                                    </p:cTn>
                                  </p:par>
                                </p:childTnLst>
                              </p:cTn>
                            </p:par>
                            <p:par>
                              <p:cTn id="22" fill="hold">
                                <p:stCondLst>
                                  <p:cond delay="510"/>
                                </p:stCondLst>
                                <p:childTnLst>
                                  <p:par>
                                    <p:cTn id="23" presetID="5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200" fill="hold"/>
                                            <p:tgtEl>
                                              <p:spTgt spid="9"/>
                                            </p:tgtEl>
                                            <p:attrNameLst>
                                              <p:attrName>ppt_w</p:attrName>
                                            </p:attrNameLst>
                                          </p:cBhvr>
                                          <p:tavLst>
                                            <p:tav tm="0">
                                              <p:val>
                                                <p:strVal val="#ppt_w*0.70"/>
                                              </p:val>
                                            </p:tav>
                                            <p:tav tm="100000">
                                              <p:val>
                                                <p:strVal val="#ppt_w"/>
                                              </p:val>
                                            </p:tav>
                                          </p:tavLst>
                                        </p:anim>
                                        <p:anim calcmode="lin" valueType="num">
                                          <p:cBhvr>
                                            <p:cTn id="26" dur="200" fill="hold"/>
                                            <p:tgtEl>
                                              <p:spTgt spid="9"/>
                                            </p:tgtEl>
                                            <p:attrNameLst>
                                              <p:attrName>ppt_h</p:attrName>
                                            </p:attrNameLst>
                                          </p:cBhvr>
                                          <p:tavLst>
                                            <p:tav tm="0">
                                              <p:val>
                                                <p:strVal val="#ppt_h"/>
                                              </p:val>
                                            </p:tav>
                                            <p:tav tm="100000">
                                              <p:val>
                                                <p:strVal val="#ppt_h"/>
                                              </p:val>
                                            </p:tav>
                                          </p:tavLst>
                                        </p:anim>
                                        <p:animEffect transition="in" filter="fade">
                                          <p:cBhvr>
                                            <p:cTn id="27" dur="200"/>
                                            <p:tgtEl>
                                              <p:spTgt spid="9"/>
                                            </p:tgtEl>
                                          </p:cBhvr>
                                        </p:animEffect>
                                      </p:childTnLst>
                                    </p:cTn>
                                  </p:par>
                                </p:childTnLst>
                              </p:cTn>
                            </p:par>
                            <p:par>
                              <p:cTn id="28" fill="hold">
                                <p:stCondLst>
                                  <p:cond delay="710"/>
                                </p:stCondLst>
                                <p:childTnLst>
                                  <p:par>
                                    <p:cTn id="29" presetID="55"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200" fill="hold"/>
                                            <p:tgtEl>
                                              <p:spTgt spid="11"/>
                                            </p:tgtEl>
                                            <p:attrNameLst>
                                              <p:attrName>ppt_w</p:attrName>
                                            </p:attrNameLst>
                                          </p:cBhvr>
                                          <p:tavLst>
                                            <p:tav tm="0">
                                              <p:val>
                                                <p:strVal val="#ppt_w*0.70"/>
                                              </p:val>
                                            </p:tav>
                                            <p:tav tm="100000">
                                              <p:val>
                                                <p:strVal val="#ppt_w"/>
                                              </p:val>
                                            </p:tav>
                                          </p:tavLst>
                                        </p:anim>
                                        <p:anim calcmode="lin" valueType="num">
                                          <p:cBhvr>
                                            <p:cTn id="32" dur="200" fill="hold"/>
                                            <p:tgtEl>
                                              <p:spTgt spid="11"/>
                                            </p:tgtEl>
                                            <p:attrNameLst>
                                              <p:attrName>ppt_h</p:attrName>
                                            </p:attrNameLst>
                                          </p:cBhvr>
                                          <p:tavLst>
                                            <p:tav tm="0">
                                              <p:val>
                                                <p:strVal val="#ppt_h"/>
                                              </p:val>
                                            </p:tav>
                                            <p:tav tm="100000">
                                              <p:val>
                                                <p:strVal val="#ppt_h"/>
                                              </p:val>
                                            </p:tav>
                                          </p:tavLst>
                                        </p:anim>
                                        <p:animEffect transition="in" filter="fade">
                                          <p:cBhvr>
                                            <p:cTn id="33" dur="200"/>
                                            <p:tgtEl>
                                              <p:spTgt spid="11"/>
                                            </p:tgtEl>
                                          </p:cBhvr>
                                        </p:animEffect>
                                      </p:childTnLst>
                                    </p:cTn>
                                  </p:par>
                                </p:childTnLst>
                              </p:cTn>
                            </p:par>
                            <p:par>
                              <p:cTn id="34" fill="hold">
                                <p:stCondLst>
                                  <p:cond delay="910"/>
                                </p:stCondLst>
                                <p:childTnLst>
                                  <p:par>
                                    <p:cTn id="35" presetID="55"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strVal val="#ppt_w*0.70"/>
                                              </p:val>
                                            </p:tav>
                                            <p:tav tm="100000">
                                              <p:val>
                                                <p:strVal val="#ppt_w"/>
                                              </p:val>
                                            </p:tav>
                                          </p:tavLst>
                                        </p:anim>
                                        <p:anim calcmode="lin" valueType="num">
                                          <p:cBhvr>
                                            <p:cTn id="38" dur="200" fill="hold"/>
                                            <p:tgtEl>
                                              <p:spTgt spid="13"/>
                                            </p:tgtEl>
                                            <p:attrNameLst>
                                              <p:attrName>ppt_h</p:attrName>
                                            </p:attrNameLst>
                                          </p:cBhvr>
                                          <p:tavLst>
                                            <p:tav tm="0">
                                              <p:val>
                                                <p:strVal val="#ppt_h"/>
                                              </p:val>
                                            </p:tav>
                                            <p:tav tm="100000">
                                              <p:val>
                                                <p:strVal val="#ppt_h"/>
                                              </p:val>
                                            </p:tav>
                                          </p:tavLst>
                                        </p:anim>
                                        <p:animEffect transition="in" filter="fade">
                                          <p:cBhvr>
                                            <p:cTn id="39" dur="200"/>
                                            <p:tgtEl>
                                              <p:spTgt spid="13"/>
                                            </p:tgtEl>
                                          </p:cBhvr>
                                        </p:animEffect>
                                      </p:childTnLst>
                                    </p:cTn>
                                  </p:par>
                                </p:childTnLst>
                              </p:cTn>
                            </p:par>
                            <p:par>
                              <p:cTn id="40" fill="hold">
                                <p:stCondLst>
                                  <p:cond delay="1110"/>
                                </p:stCondLst>
                                <p:childTnLst>
                                  <p:par>
                                    <p:cTn id="41" presetID="55"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00" fill="hold"/>
                                            <p:tgtEl>
                                              <p:spTgt spid="15"/>
                                            </p:tgtEl>
                                            <p:attrNameLst>
                                              <p:attrName>ppt_w</p:attrName>
                                            </p:attrNameLst>
                                          </p:cBhvr>
                                          <p:tavLst>
                                            <p:tav tm="0">
                                              <p:val>
                                                <p:strVal val="#ppt_w*0.70"/>
                                              </p:val>
                                            </p:tav>
                                            <p:tav tm="100000">
                                              <p:val>
                                                <p:strVal val="#ppt_w"/>
                                              </p:val>
                                            </p:tav>
                                          </p:tavLst>
                                        </p:anim>
                                        <p:anim calcmode="lin" valueType="num">
                                          <p:cBhvr>
                                            <p:cTn id="44" dur="200" fill="hold"/>
                                            <p:tgtEl>
                                              <p:spTgt spid="15"/>
                                            </p:tgtEl>
                                            <p:attrNameLst>
                                              <p:attrName>ppt_h</p:attrName>
                                            </p:attrNameLst>
                                          </p:cBhvr>
                                          <p:tavLst>
                                            <p:tav tm="0">
                                              <p:val>
                                                <p:strVal val="#ppt_h"/>
                                              </p:val>
                                            </p:tav>
                                            <p:tav tm="100000">
                                              <p:val>
                                                <p:strVal val="#ppt_h"/>
                                              </p:val>
                                            </p:tav>
                                          </p:tavLst>
                                        </p:anim>
                                        <p:animEffect transition="in" filter="fade">
                                          <p:cBhvr>
                                            <p:cTn id="45" dur="200"/>
                                            <p:tgtEl>
                                              <p:spTgt spid="15"/>
                                            </p:tgtEl>
                                          </p:cBhvr>
                                        </p:animEffect>
                                      </p:childTnLst>
                                    </p:cTn>
                                  </p:par>
                                </p:childTnLst>
                              </p:cTn>
                            </p:par>
                            <p:par>
                              <p:cTn id="46" fill="hold">
                                <p:stCondLst>
                                  <p:cond delay="1310"/>
                                </p:stCondLst>
                                <p:childTnLst>
                                  <p:par>
                                    <p:cTn id="47" presetID="55"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200" fill="hold"/>
                                            <p:tgtEl>
                                              <p:spTgt spid="17"/>
                                            </p:tgtEl>
                                            <p:attrNameLst>
                                              <p:attrName>ppt_w</p:attrName>
                                            </p:attrNameLst>
                                          </p:cBhvr>
                                          <p:tavLst>
                                            <p:tav tm="0">
                                              <p:val>
                                                <p:strVal val="#ppt_w*0.70"/>
                                              </p:val>
                                            </p:tav>
                                            <p:tav tm="100000">
                                              <p:val>
                                                <p:strVal val="#ppt_w"/>
                                              </p:val>
                                            </p:tav>
                                          </p:tavLst>
                                        </p:anim>
                                        <p:anim calcmode="lin" valueType="num">
                                          <p:cBhvr>
                                            <p:cTn id="50" dur="200" fill="hold"/>
                                            <p:tgtEl>
                                              <p:spTgt spid="17"/>
                                            </p:tgtEl>
                                            <p:attrNameLst>
                                              <p:attrName>ppt_h</p:attrName>
                                            </p:attrNameLst>
                                          </p:cBhvr>
                                          <p:tavLst>
                                            <p:tav tm="0">
                                              <p:val>
                                                <p:strVal val="#ppt_h"/>
                                              </p:val>
                                            </p:tav>
                                            <p:tav tm="100000">
                                              <p:val>
                                                <p:strVal val="#ppt_h"/>
                                              </p:val>
                                            </p:tav>
                                          </p:tavLst>
                                        </p:anim>
                                        <p:animEffect transition="in" filter="fade">
                                          <p:cBhvr>
                                            <p:cTn id="51" dur="200"/>
                                            <p:tgtEl>
                                              <p:spTgt spid="17"/>
                                            </p:tgtEl>
                                          </p:cBhvr>
                                        </p:animEffect>
                                      </p:childTnLst>
                                    </p:cTn>
                                  </p:par>
                                </p:childTnLst>
                              </p:cTn>
                            </p:par>
                            <p:par>
                              <p:cTn id="52" fill="hold">
                                <p:stCondLst>
                                  <p:cond delay="1510"/>
                                </p:stCondLst>
                                <p:childTnLst>
                                  <p:par>
                                    <p:cTn id="53" presetID="55"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00" fill="hold"/>
                                            <p:tgtEl>
                                              <p:spTgt spid="19"/>
                                            </p:tgtEl>
                                            <p:attrNameLst>
                                              <p:attrName>ppt_w</p:attrName>
                                            </p:attrNameLst>
                                          </p:cBhvr>
                                          <p:tavLst>
                                            <p:tav tm="0">
                                              <p:val>
                                                <p:strVal val="#ppt_w*0.70"/>
                                              </p:val>
                                            </p:tav>
                                            <p:tav tm="100000">
                                              <p:val>
                                                <p:strVal val="#ppt_w"/>
                                              </p:val>
                                            </p:tav>
                                          </p:tavLst>
                                        </p:anim>
                                        <p:anim calcmode="lin" valueType="num">
                                          <p:cBhvr>
                                            <p:cTn id="56" dur="200" fill="hold"/>
                                            <p:tgtEl>
                                              <p:spTgt spid="19"/>
                                            </p:tgtEl>
                                            <p:attrNameLst>
                                              <p:attrName>ppt_h</p:attrName>
                                            </p:attrNameLst>
                                          </p:cBhvr>
                                          <p:tavLst>
                                            <p:tav tm="0">
                                              <p:val>
                                                <p:strVal val="#ppt_h"/>
                                              </p:val>
                                            </p:tav>
                                            <p:tav tm="100000">
                                              <p:val>
                                                <p:strVal val="#ppt_h"/>
                                              </p:val>
                                            </p:tav>
                                          </p:tavLst>
                                        </p:anim>
                                        <p:animEffect transition="in" filter="fade">
                                          <p:cBhvr>
                                            <p:cTn id="57" dur="200"/>
                                            <p:tgtEl>
                                              <p:spTgt spid="19"/>
                                            </p:tgtEl>
                                          </p:cBhvr>
                                        </p:animEffect>
                                      </p:childTnLst>
                                    </p:cTn>
                                  </p:par>
                                </p:childTnLst>
                              </p:cTn>
                            </p:par>
                            <p:par>
                              <p:cTn id="58" fill="hold">
                                <p:stCondLst>
                                  <p:cond delay="1710"/>
                                </p:stCondLst>
                                <p:childTnLst>
                                  <p:par>
                                    <p:cTn id="59" presetID="55"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200" fill="hold"/>
                                            <p:tgtEl>
                                              <p:spTgt spid="21"/>
                                            </p:tgtEl>
                                            <p:attrNameLst>
                                              <p:attrName>ppt_w</p:attrName>
                                            </p:attrNameLst>
                                          </p:cBhvr>
                                          <p:tavLst>
                                            <p:tav tm="0">
                                              <p:val>
                                                <p:strVal val="#ppt_w*0.70"/>
                                              </p:val>
                                            </p:tav>
                                            <p:tav tm="100000">
                                              <p:val>
                                                <p:strVal val="#ppt_w"/>
                                              </p:val>
                                            </p:tav>
                                          </p:tavLst>
                                        </p:anim>
                                        <p:anim calcmode="lin" valueType="num">
                                          <p:cBhvr>
                                            <p:cTn id="62" dur="200" fill="hold"/>
                                            <p:tgtEl>
                                              <p:spTgt spid="21"/>
                                            </p:tgtEl>
                                            <p:attrNameLst>
                                              <p:attrName>ppt_h</p:attrName>
                                            </p:attrNameLst>
                                          </p:cBhvr>
                                          <p:tavLst>
                                            <p:tav tm="0">
                                              <p:val>
                                                <p:strVal val="#ppt_h"/>
                                              </p:val>
                                            </p:tav>
                                            <p:tav tm="100000">
                                              <p:val>
                                                <p:strVal val="#ppt_h"/>
                                              </p:val>
                                            </p:tav>
                                          </p:tavLst>
                                        </p:anim>
                                        <p:animEffect transition="in" filter="fade">
                                          <p:cBhvr>
                                            <p:cTn id="63" dur="200"/>
                                            <p:tgtEl>
                                              <p:spTgt spid="21"/>
                                            </p:tgtEl>
                                          </p:cBhvr>
                                        </p:animEffect>
                                      </p:childTnLst>
                                    </p:cTn>
                                  </p:par>
                                </p:childTnLst>
                              </p:cTn>
                            </p:par>
                            <p:par>
                              <p:cTn id="64" fill="hold">
                                <p:stCondLst>
                                  <p:cond delay="1910"/>
                                </p:stCondLst>
                                <p:childTnLst>
                                  <p:par>
                                    <p:cTn id="65" presetID="55"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strVal val="#ppt_w*0.70"/>
                                              </p:val>
                                            </p:tav>
                                            <p:tav tm="100000">
                                              <p:val>
                                                <p:strVal val="#ppt_w"/>
                                              </p:val>
                                            </p:tav>
                                          </p:tavLst>
                                        </p:anim>
                                        <p:anim calcmode="lin" valueType="num">
                                          <p:cBhvr>
                                            <p:cTn id="68" dur="250" fill="hold"/>
                                            <p:tgtEl>
                                              <p:spTgt spid="23"/>
                                            </p:tgtEl>
                                            <p:attrNameLst>
                                              <p:attrName>ppt_h</p:attrName>
                                            </p:attrNameLst>
                                          </p:cBhvr>
                                          <p:tavLst>
                                            <p:tav tm="0">
                                              <p:val>
                                                <p:strVal val="#ppt_h"/>
                                              </p:val>
                                            </p:tav>
                                            <p:tav tm="100000">
                                              <p:val>
                                                <p:strVal val="#ppt_h"/>
                                              </p:val>
                                            </p:tav>
                                          </p:tavLst>
                                        </p:anim>
                                        <p:animEffect transition="in" filter="fade">
                                          <p:cBhvr>
                                            <p:cTn id="69" dur="250"/>
                                            <p:tgtEl>
                                              <p:spTgt spid="23"/>
                                            </p:tgtEl>
                                          </p:cBhvr>
                                        </p:animEffect>
                                      </p:childTnLst>
                                    </p:cTn>
                                  </p:par>
                                </p:childTnLst>
                              </p:cTn>
                            </p:par>
                            <p:par>
                              <p:cTn id="70" fill="hold">
                                <p:stCondLst>
                                  <p:cond delay="2160"/>
                                </p:stCondLst>
                                <p:childTnLst>
                                  <p:par>
                                    <p:cTn id="71" presetID="55"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p:cTn id="73" dur="250" fill="hold"/>
                                            <p:tgtEl>
                                              <p:spTgt spid="25"/>
                                            </p:tgtEl>
                                            <p:attrNameLst>
                                              <p:attrName>ppt_w</p:attrName>
                                            </p:attrNameLst>
                                          </p:cBhvr>
                                          <p:tavLst>
                                            <p:tav tm="0">
                                              <p:val>
                                                <p:strVal val="#ppt_w*0.70"/>
                                              </p:val>
                                            </p:tav>
                                            <p:tav tm="100000">
                                              <p:val>
                                                <p:strVal val="#ppt_w"/>
                                              </p:val>
                                            </p:tav>
                                          </p:tavLst>
                                        </p:anim>
                                        <p:anim calcmode="lin" valueType="num">
                                          <p:cBhvr>
                                            <p:cTn id="74" dur="250" fill="hold"/>
                                            <p:tgtEl>
                                              <p:spTgt spid="25"/>
                                            </p:tgtEl>
                                            <p:attrNameLst>
                                              <p:attrName>ppt_h</p:attrName>
                                            </p:attrNameLst>
                                          </p:cBhvr>
                                          <p:tavLst>
                                            <p:tav tm="0">
                                              <p:val>
                                                <p:strVal val="#ppt_h"/>
                                              </p:val>
                                            </p:tav>
                                            <p:tav tm="100000">
                                              <p:val>
                                                <p:strVal val="#ppt_h"/>
                                              </p:val>
                                            </p:tav>
                                          </p:tavLst>
                                        </p:anim>
                                        <p:animEffect transition="in" filter="fade">
                                          <p:cBhvr>
                                            <p:cTn id="75" dur="250"/>
                                            <p:tgtEl>
                                              <p:spTgt spid="25"/>
                                            </p:tgtEl>
                                          </p:cBhvr>
                                        </p:animEffect>
                                      </p:childTnLst>
                                    </p:cTn>
                                  </p:par>
                                </p:childTnLst>
                              </p:cTn>
                            </p:par>
                            <p:par>
                              <p:cTn id="76" fill="hold">
                                <p:stCondLst>
                                  <p:cond delay="2410"/>
                                </p:stCondLst>
                                <p:childTnLst>
                                  <p:par>
                                    <p:cTn id="77" presetID="55" presetClass="entr" presetSubtype="0"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p:cTn id="79" dur="250" fill="hold"/>
                                            <p:tgtEl>
                                              <p:spTgt spid="27"/>
                                            </p:tgtEl>
                                            <p:attrNameLst>
                                              <p:attrName>ppt_w</p:attrName>
                                            </p:attrNameLst>
                                          </p:cBhvr>
                                          <p:tavLst>
                                            <p:tav tm="0">
                                              <p:val>
                                                <p:strVal val="#ppt_w*0.70"/>
                                              </p:val>
                                            </p:tav>
                                            <p:tav tm="100000">
                                              <p:val>
                                                <p:strVal val="#ppt_w"/>
                                              </p:val>
                                            </p:tav>
                                          </p:tavLst>
                                        </p:anim>
                                        <p:anim calcmode="lin" valueType="num">
                                          <p:cBhvr>
                                            <p:cTn id="80" dur="250" fill="hold"/>
                                            <p:tgtEl>
                                              <p:spTgt spid="27"/>
                                            </p:tgtEl>
                                            <p:attrNameLst>
                                              <p:attrName>ppt_h</p:attrName>
                                            </p:attrNameLst>
                                          </p:cBhvr>
                                          <p:tavLst>
                                            <p:tav tm="0">
                                              <p:val>
                                                <p:strVal val="#ppt_h"/>
                                              </p:val>
                                            </p:tav>
                                            <p:tav tm="100000">
                                              <p:val>
                                                <p:strVal val="#ppt_h"/>
                                              </p:val>
                                            </p:tav>
                                          </p:tavLst>
                                        </p:anim>
                                        <p:animEffect transition="in" filter="fade">
                                          <p:cBhvr>
                                            <p:cTn id="81" dur="250"/>
                                            <p:tgtEl>
                                              <p:spTgt spid="27"/>
                                            </p:tgtEl>
                                          </p:cBhvr>
                                        </p:animEffect>
                                      </p:childTnLst>
                                    </p:cTn>
                                  </p:par>
                                </p:childTnLst>
                              </p:cTn>
                            </p:par>
                            <p:par>
                              <p:cTn id="82" fill="hold">
                                <p:stCondLst>
                                  <p:cond delay="2660"/>
                                </p:stCondLst>
                                <p:childTnLst>
                                  <p:par>
                                    <p:cTn id="83" presetID="55" presetClass="entr" presetSubtype="0"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p:cTn id="85" dur="250" fill="hold"/>
                                            <p:tgtEl>
                                              <p:spTgt spid="29"/>
                                            </p:tgtEl>
                                            <p:attrNameLst>
                                              <p:attrName>ppt_w</p:attrName>
                                            </p:attrNameLst>
                                          </p:cBhvr>
                                          <p:tavLst>
                                            <p:tav tm="0">
                                              <p:val>
                                                <p:strVal val="#ppt_w*0.70"/>
                                              </p:val>
                                            </p:tav>
                                            <p:tav tm="100000">
                                              <p:val>
                                                <p:strVal val="#ppt_w"/>
                                              </p:val>
                                            </p:tav>
                                          </p:tavLst>
                                        </p:anim>
                                        <p:anim calcmode="lin" valueType="num">
                                          <p:cBhvr>
                                            <p:cTn id="86" dur="250" fill="hold"/>
                                            <p:tgtEl>
                                              <p:spTgt spid="29"/>
                                            </p:tgtEl>
                                            <p:attrNameLst>
                                              <p:attrName>ppt_h</p:attrName>
                                            </p:attrNameLst>
                                          </p:cBhvr>
                                          <p:tavLst>
                                            <p:tav tm="0">
                                              <p:val>
                                                <p:strVal val="#ppt_h"/>
                                              </p:val>
                                            </p:tav>
                                            <p:tav tm="100000">
                                              <p:val>
                                                <p:strVal val="#ppt_h"/>
                                              </p:val>
                                            </p:tav>
                                          </p:tavLst>
                                        </p:anim>
                                        <p:animEffect transition="in" filter="fade">
                                          <p:cBhvr>
                                            <p:cTn id="87" dur="250"/>
                                            <p:tgtEl>
                                              <p:spTgt spid="29"/>
                                            </p:tgtEl>
                                          </p:cBhvr>
                                        </p:animEffect>
                                      </p:childTnLst>
                                    </p:cTn>
                                  </p:par>
                                </p:childTnLst>
                              </p:cTn>
                            </p:par>
                            <p:par>
                              <p:cTn id="88" fill="hold">
                                <p:stCondLst>
                                  <p:cond delay="2910"/>
                                </p:stCondLst>
                                <p:childTnLst>
                                  <p:par>
                                    <p:cTn id="89" presetID="55"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250" fill="hold"/>
                                            <p:tgtEl>
                                              <p:spTgt spid="31"/>
                                            </p:tgtEl>
                                            <p:attrNameLst>
                                              <p:attrName>ppt_w</p:attrName>
                                            </p:attrNameLst>
                                          </p:cBhvr>
                                          <p:tavLst>
                                            <p:tav tm="0">
                                              <p:val>
                                                <p:strVal val="#ppt_w*0.70"/>
                                              </p:val>
                                            </p:tav>
                                            <p:tav tm="100000">
                                              <p:val>
                                                <p:strVal val="#ppt_w"/>
                                              </p:val>
                                            </p:tav>
                                          </p:tavLst>
                                        </p:anim>
                                        <p:anim calcmode="lin" valueType="num">
                                          <p:cBhvr>
                                            <p:cTn id="92" dur="250" fill="hold"/>
                                            <p:tgtEl>
                                              <p:spTgt spid="31"/>
                                            </p:tgtEl>
                                            <p:attrNameLst>
                                              <p:attrName>ppt_h</p:attrName>
                                            </p:attrNameLst>
                                          </p:cBhvr>
                                          <p:tavLst>
                                            <p:tav tm="0">
                                              <p:val>
                                                <p:strVal val="#ppt_h"/>
                                              </p:val>
                                            </p:tav>
                                            <p:tav tm="100000">
                                              <p:val>
                                                <p:strVal val="#ppt_h"/>
                                              </p:val>
                                            </p:tav>
                                          </p:tavLst>
                                        </p:anim>
                                        <p:animEffect transition="in" filter="fade">
                                          <p:cBhvr>
                                            <p:cTn id="93" dur="250"/>
                                            <p:tgtEl>
                                              <p:spTgt spid="31"/>
                                            </p:tgtEl>
                                          </p:cBhvr>
                                        </p:animEffect>
                                      </p:childTnLst>
                                    </p:cTn>
                                  </p:par>
                                </p:childTnLst>
                              </p:cTn>
                            </p:par>
                            <p:par>
                              <p:cTn id="94" fill="hold">
                                <p:stCondLst>
                                  <p:cond delay="3160"/>
                                </p:stCondLst>
                                <p:childTnLst>
                                  <p:par>
                                    <p:cTn id="95" presetID="55"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250" fill="hold"/>
                                            <p:tgtEl>
                                              <p:spTgt spid="33"/>
                                            </p:tgtEl>
                                            <p:attrNameLst>
                                              <p:attrName>ppt_w</p:attrName>
                                            </p:attrNameLst>
                                          </p:cBhvr>
                                          <p:tavLst>
                                            <p:tav tm="0">
                                              <p:val>
                                                <p:strVal val="#ppt_w*0.70"/>
                                              </p:val>
                                            </p:tav>
                                            <p:tav tm="100000">
                                              <p:val>
                                                <p:strVal val="#ppt_w"/>
                                              </p:val>
                                            </p:tav>
                                          </p:tavLst>
                                        </p:anim>
                                        <p:anim calcmode="lin" valueType="num">
                                          <p:cBhvr>
                                            <p:cTn id="98" dur="250" fill="hold"/>
                                            <p:tgtEl>
                                              <p:spTgt spid="33"/>
                                            </p:tgtEl>
                                            <p:attrNameLst>
                                              <p:attrName>ppt_h</p:attrName>
                                            </p:attrNameLst>
                                          </p:cBhvr>
                                          <p:tavLst>
                                            <p:tav tm="0">
                                              <p:val>
                                                <p:strVal val="#ppt_h"/>
                                              </p:val>
                                            </p:tav>
                                            <p:tav tm="100000">
                                              <p:val>
                                                <p:strVal val="#ppt_h"/>
                                              </p:val>
                                            </p:tav>
                                          </p:tavLst>
                                        </p:anim>
                                        <p:animEffect transition="in" filter="fade">
                                          <p:cBhvr>
                                            <p:cTn id="99" dur="250"/>
                                            <p:tgtEl>
                                              <p:spTgt spid="33"/>
                                            </p:tgtEl>
                                          </p:cBhvr>
                                        </p:animEffect>
                                      </p:childTnLst>
                                    </p:cTn>
                                  </p:par>
                                </p:childTnLst>
                              </p:cTn>
                            </p:par>
                            <p:par>
                              <p:cTn id="100" fill="hold">
                                <p:stCondLst>
                                  <p:cond delay="3410"/>
                                </p:stCondLst>
                                <p:childTnLst>
                                  <p:par>
                                    <p:cTn id="101" presetID="55"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250" fill="hold"/>
                                            <p:tgtEl>
                                              <p:spTgt spid="35"/>
                                            </p:tgtEl>
                                            <p:attrNameLst>
                                              <p:attrName>ppt_w</p:attrName>
                                            </p:attrNameLst>
                                          </p:cBhvr>
                                          <p:tavLst>
                                            <p:tav tm="0">
                                              <p:val>
                                                <p:strVal val="#ppt_w*0.70"/>
                                              </p:val>
                                            </p:tav>
                                            <p:tav tm="100000">
                                              <p:val>
                                                <p:strVal val="#ppt_w"/>
                                              </p:val>
                                            </p:tav>
                                          </p:tavLst>
                                        </p:anim>
                                        <p:anim calcmode="lin" valueType="num">
                                          <p:cBhvr>
                                            <p:cTn id="104" dur="250" fill="hold"/>
                                            <p:tgtEl>
                                              <p:spTgt spid="35"/>
                                            </p:tgtEl>
                                            <p:attrNameLst>
                                              <p:attrName>ppt_h</p:attrName>
                                            </p:attrNameLst>
                                          </p:cBhvr>
                                          <p:tavLst>
                                            <p:tav tm="0">
                                              <p:val>
                                                <p:strVal val="#ppt_h"/>
                                              </p:val>
                                            </p:tav>
                                            <p:tav tm="100000">
                                              <p:val>
                                                <p:strVal val="#ppt_h"/>
                                              </p:val>
                                            </p:tav>
                                          </p:tavLst>
                                        </p:anim>
                                        <p:animEffect transition="in" filter="fade">
                                          <p:cBhvr>
                                            <p:cTn id="105" dur="250"/>
                                            <p:tgtEl>
                                              <p:spTgt spid="35"/>
                                            </p:tgtEl>
                                          </p:cBhvr>
                                        </p:animEffect>
                                      </p:childTnLst>
                                    </p:cTn>
                                  </p:par>
                                </p:childTnLst>
                              </p:cTn>
                            </p:par>
                            <p:par>
                              <p:cTn id="106" fill="hold">
                                <p:stCondLst>
                                  <p:cond delay="3660"/>
                                </p:stCondLst>
                                <p:childTnLst>
                                  <p:par>
                                    <p:cTn id="107" presetID="55" presetClass="entr" presetSubtype="0" fill="hold" nodeType="after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p:cTn id="109" dur="250" fill="hold"/>
                                            <p:tgtEl>
                                              <p:spTgt spid="37"/>
                                            </p:tgtEl>
                                            <p:attrNameLst>
                                              <p:attrName>ppt_w</p:attrName>
                                            </p:attrNameLst>
                                          </p:cBhvr>
                                          <p:tavLst>
                                            <p:tav tm="0">
                                              <p:val>
                                                <p:strVal val="#ppt_w*0.70"/>
                                              </p:val>
                                            </p:tav>
                                            <p:tav tm="100000">
                                              <p:val>
                                                <p:strVal val="#ppt_w"/>
                                              </p:val>
                                            </p:tav>
                                          </p:tavLst>
                                        </p:anim>
                                        <p:anim calcmode="lin" valueType="num">
                                          <p:cBhvr>
                                            <p:cTn id="110" dur="250" fill="hold"/>
                                            <p:tgtEl>
                                              <p:spTgt spid="37"/>
                                            </p:tgtEl>
                                            <p:attrNameLst>
                                              <p:attrName>ppt_h</p:attrName>
                                            </p:attrNameLst>
                                          </p:cBhvr>
                                          <p:tavLst>
                                            <p:tav tm="0">
                                              <p:val>
                                                <p:strVal val="#ppt_h"/>
                                              </p:val>
                                            </p:tav>
                                            <p:tav tm="100000">
                                              <p:val>
                                                <p:strVal val="#ppt_h"/>
                                              </p:val>
                                            </p:tav>
                                          </p:tavLst>
                                        </p:anim>
                                        <p:animEffect transition="in" filter="fade">
                                          <p:cBhvr>
                                            <p:cTn id="111" dur="250"/>
                                            <p:tgtEl>
                                              <p:spTgt spid="37"/>
                                            </p:tgtEl>
                                          </p:cBhvr>
                                        </p:animEffect>
                                      </p:childTnLst>
                                    </p:cTn>
                                  </p:par>
                                </p:childTnLst>
                              </p:cTn>
                            </p:par>
                            <p:par>
                              <p:cTn id="112" fill="hold">
                                <p:stCondLst>
                                  <p:cond delay="3910"/>
                                </p:stCondLst>
                                <p:childTnLst>
                                  <p:par>
                                    <p:cTn id="113" presetID="55" presetClass="entr" presetSubtype="0"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250" fill="hold"/>
                                            <p:tgtEl>
                                              <p:spTgt spid="39"/>
                                            </p:tgtEl>
                                            <p:attrNameLst>
                                              <p:attrName>ppt_w</p:attrName>
                                            </p:attrNameLst>
                                          </p:cBhvr>
                                          <p:tavLst>
                                            <p:tav tm="0">
                                              <p:val>
                                                <p:strVal val="#ppt_w*0.70"/>
                                              </p:val>
                                            </p:tav>
                                            <p:tav tm="100000">
                                              <p:val>
                                                <p:strVal val="#ppt_w"/>
                                              </p:val>
                                            </p:tav>
                                          </p:tavLst>
                                        </p:anim>
                                        <p:anim calcmode="lin" valueType="num">
                                          <p:cBhvr>
                                            <p:cTn id="116" dur="250" fill="hold"/>
                                            <p:tgtEl>
                                              <p:spTgt spid="39"/>
                                            </p:tgtEl>
                                            <p:attrNameLst>
                                              <p:attrName>ppt_h</p:attrName>
                                            </p:attrNameLst>
                                          </p:cBhvr>
                                          <p:tavLst>
                                            <p:tav tm="0">
                                              <p:val>
                                                <p:strVal val="#ppt_h"/>
                                              </p:val>
                                            </p:tav>
                                            <p:tav tm="100000">
                                              <p:val>
                                                <p:strVal val="#ppt_h"/>
                                              </p:val>
                                            </p:tav>
                                          </p:tavLst>
                                        </p:anim>
                                        <p:animEffect transition="in" filter="fade">
                                          <p:cBhvr>
                                            <p:cTn id="117" dur="250"/>
                                            <p:tgtEl>
                                              <p:spTgt spid="39"/>
                                            </p:tgtEl>
                                          </p:cBhvr>
                                        </p:animEffect>
                                      </p:childTnLst>
                                    </p:cTn>
                                  </p:par>
                                </p:childTnLst>
                              </p:cTn>
                            </p:par>
                            <p:par>
                              <p:cTn id="118" fill="hold">
                                <p:stCondLst>
                                  <p:cond delay="4160"/>
                                </p:stCondLst>
                                <p:childTnLst>
                                  <p:par>
                                    <p:cTn id="119" presetID="55" presetClass="entr" presetSubtype="0" fill="hold" nodeType="afterEffect">
                                      <p:stCondLst>
                                        <p:cond delay="0"/>
                                      </p:stCondLst>
                                      <p:childTnLst>
                                        <p:set>
                                          <p:cBhvr>
                                            <p:cTn id="120" dur="1" fill="hold">
                                              <p:stCondLst>
                                                <p:cond delay="0"/>
                                              </p:stCondLst>
                                            </p:cTn>
                                            <p:tgtEl>
                                              <p:spTgt spid="41"/>
                                            </p:tgtEl>
                                            <p:attrNameLst>
                                              <p:attrName>style.visibility</p:attrName>
                                            </p:attrNameLst>
                                          </p:cBhvr>
                                          <p:to>
                                            <p:strVal val="visible"/>
                                          </p:to>
                                        </p:set>
                                        <p:anim calcmode="lin" valueType="num">
                                          <p:cBhvr>
                                            <p:cTn id="121" dur="250" fill="hold"/>
                                            <p:tgtEl>
                                              <p:spTgt spid="41"/>
                                            </p:tgtEl>
                                            <p:attrNameLst>
                                              <p:attrName>ppt_w</p:attrName>
                                            </p:attrNameLst>
                                          </p:cBhvr>
                                          <p:tavLst>
                                            <p:tav tm="0">
                                              <p:val>
                                                <p:strVal val="#ppt_w*0.70"/>
                                              </p:val>
                                            </p:tav>
                                            <p:tav tm="100000">
                                              <p:val>
                                                <p:strVal val="#ppt_w"/>
                                              </p:val>
                                            </p:tav>
                                          </p:tavLst>
                                        </p:anim>
                                        <p:anim calcmode="lin" valueType="num">
                                          <p:cBhvr>
                                            <p:cTn id="122" dur="250" fill="hold"/>
                                            <p:tgtEl>
                                              <p:spTgt spid="41"/>
                                            </p:tgtEl>
                                            <p:attrNameLst>
                                              <p:attrName>ppt_h</p:attrName>
                                            </p:attrNameLst>
                                          </p:cBhvr>
                                          <p:tavLst>
                                            <p:tav tm="0">
                                              <p:val>
                                                <p:strVal val="#ppt_h"/>
                                              </p:val>
                                            </p:tav>
                                            <p:tav tm="100000">
                                              <p:val>
                                                <p:strVal val="#ppt_h"/>
                                              </p:val>
                                            </p:tav>
                                          </p:tavLst>
                                        </p:anim>
                                        <p:animEffect transition="in" filter="fade">
                                          <p:cBhvr>
                                            <p:cTn id="123" dur="250"/>
                                            <p:tgtEl>
                                              <p:spTgt spid="41"/>
                                            </p:tgtEl>
                                          </p:cBhvr>
                                        </p:animEffect>
                                      </p:childTnLst>
                                    </p:cTn>
                                  </p:par>
                                </p:childTnLst>
                              </p:cTn>
                            </p:par>
                            <p:par>
                              <p:cTn id="124" fill="hold">
                                <p:stCondLst>
                                  <p:cond delay="4410"/>
                                </p:stCondLst>
                                <p:childTnLst>
                                  <p:par>
                                    <p:cTn id="125" presetID="55" presetClass="entr" presetSubtype="0" fill="hold" nodeType="after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p:cTn id="127" dur="250" fill="hold"/>
                                            <p:tgtEl>
                                              <p:spTgt spid="43"/>
                                            </p:tgtEl>
                                            <p:attrNameLst>
                                              <p:attrName>ppt_w</p:attrName>
                                            </p:attrNameLst>
                                          </p:cBhvr>
                                          <p:tavLst>
                                            <p:tav tm="0">
                                              <p:val>
                                                <p:strVal val="#ppt_w*0.70"/>
                                              </p:val>
                                            </p:tav>
                                            <p:tav tm="100000">
                                              <p:val>
                                                <p:strVal val="#ppt_w"/>
                                              </p:val>
                                            </p:tav>
                                          </p:tavLst>
                                        </p:anim>
                                        <p:anim calcmode="lin" valueType="num">
                                          <p:cBhvr>
                                            <p:cTn id="128" dur="250" fill="hold"/>
                                            <p:tgtEl>
                                              <p:spTgt spid="43"/>
                                            </p:tgtEl>
                                            <p:attrNameLst>
                                              <p:attrName>ppt_h</p:attrName>
                                            </p:attrNameLst>
                                          </p:cBhvr>
                                          <p:tavLst>
                                            <p:tav tm="0">
                                              <p:val>
                                                <p:strVal val="#ppt_h"/>
                                              </p:val>
                                            </p:tav>
                                            <p:tav tm="100000">
                                              <p:val>
                                                <p:strVal val="#ppt_h"/>
                                              </p:val>
                                            </p:tav>
                                          </p:tavLst>
                                        </p:anim>
                                        <p:animEffect transition="in" filter="fade">
                                          <p:cBhvr>
                                            <p:cTn id="129" dur="250"/>
                                            <p:tgtEl>
                                              <p:spTgt spid="43"/>
                                            </p:tgtEl>
                                          </p:cBhvr>
                                        </p:animEffect>
                                      </p:childTnLst>
                                    </p:cTn>
                                  </p:par>
                                </p:childTnLst>
                              </p:cTn>
                            </p:par>
                            <p:par>
                              <p:cTn id="130" fill="hold">
                                <p:stCondLst>
                                  <p:cond delay="4660"/>
                                </p:stCondLst>
                                <p:childTnLst>
                                  <p:par>
                                    <p:cTn id="131" presetID="55" presetClass="entr" presetSubtype="0" fill="hold" nodeType="afterEffect">
                                      <p:stCondLst>
                                        <p:cond delay="0"/>
                                      </p:stCondLst>
                                      <p:childTnLst>
                                        <p:set>
                                          <p:cBhvr>
                                            <p:cTn id="132" dur="1" fill="hold">
                                              <p:stCondLst>
                                                <p:cond delay="0"/>
                                              </p:stCondLst>
                                            </p:cTn>
                                            <p:tgtEl>
                                              <p:spTgt spid="45"/>
                                            </p:tgtEl>
                                            <p:attrNameLst>
                                              <p:attrName>style.visibility</p:attrName>
                                            </p:attrNameLst>
                                          </p:cBhvr>
                                          <p:to>
                                            <p:strVal val="visible"/>
                                          </p:to>
                                        </p:set>
                                        <p:anim calcmode="lin" valueType="num">
                                          <p:cBhvr>
                                            <p:cTn id="133" dur="250" fill="hold"/>
                                            <p:tgtEl>
                                              <p:spTgt spid="45"/>
                                            </p:tgtEl>
                                            <p:attrNameLst>
                                              <p:attrName>ppt_w</p:attrName>
                                            </p:attrNameLst>
                                          </p:cBhvr>
                                          <p:tavLst>
                                            <p:tav tm="0">
                                              <p:val>
                                                <p:strVal val="#ppt_w*0.70"/>
                                              </p:val>
                                            </p:tav>
                                            <p:tav tm="100000">
                                              <p:val>
                                                <p:strVal val="#ppt_w"/>
                                              </p:val>
                                            </p:tav>
                                          </p:tavLst>
                                        </p:anim>
                                        <p:anim calcmode="lin" valueType="num">
                                          <p:cBhvr>
                                            <p:cTn id="134" dur="250" fill="hold"/>
                                            <p:tgtEl>
                                              <p:spTgt spid="45"/>
                                            </p:tgtEl>
                                            <p:attrNameLst>
                                              <p:attrName>ppt_h</p:attrName>
                                            </p:attrNameLst>
                                          </p:cBhvr>
                                          <p:tavLst>
                                            <p:tav tm="0">
                                              <p:val>
                                                <p:strVal val="#ppt_h"/>
                                              </p:val>
                                            </p:tav>
                                            <p:tav tm="100000">
                                              <p:val>
                                                <p:strVal val="#ppt_h"/>
                                              </p:val>
                                            </p:tav>
                                          </p:tavLst>
                                        </p:anim>
                                        <p:animEffect transition="in" filter="fade">
                                          <p:cBhvr>
                                            <p:cTn id="135" dur="250"/>
                                            <p:tgtEl>
                                              <p:spTgt spid="45"/>
                                            </p:tgtEl>
                                          </p:cBhvr>
                                        </p:animEffect>
                                      </p:childTnLst>
                                    </p:cTn>
                                  </p:par>
                                </p:childTnLst>
                              </p:cTn>
                            </p:par>
                            <p:par>
                              <p:cTn id="136" fill="hold">
                                <p:stCondLst>
                                  <p:cond delay="4910"/>
                                </p:stCondLst>
                                <p:childTnLst>
                                  <p:par>
                                    <p:cTn id="137" presetID="55" presetClass="entr" presetSubtype="0" fill="hold"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250" fill="hold"/>
                                            <p:tgtEl>
                                              <p:spTgt spid="47"/>
                                            </p:tgtEl>
                                            <p:attrNameLst>
                                              <p:attrName>ppt_w</p:attrName>
                                            </p:attrNameLst>
                                          </p:cBhvr>
                                          <p:tavLst>
                                            <p:tav tm="0">
                                              <p:val>
                                                <p:strVal val="#ppt_w*0.70"/>
                                              </p:val>
                                            </p:tav>
                                            <p:tav tm="100000">
                                              <p:val>
                                                <p:strVal val="#ppt_w"/>
                                              </p:val>
                                            </p:tav>
                                          </p:tavLst>
                                        </p:anim>
                                        <p:anim calcmode="lin" valueType="num">
                                          <p:cBhvr>
                                            <p:cTn id="140" dur="250" fill="hold"/>
                                            <p:tgtEl>
                                              <p:spTgt spid="47"/>
                                            </p:tgtEl>
                                            <p:attrNameLst>
                                              <p:attrName>ppt_h</p:attrName>
                                            </p:attrNameLst>
                                          </p:cBhvr>
                                          <p:tavLst>
                                            <p:tav tm="0">
                                              <p:val>
                                                <p:strVal val="#ppt_h"/>
                                              </p:val>
                                            </p:tav>
                                            <p:tav tm="100000">
                                              <p:val>
                                                <p:strVal val="#ppt_h"/>
                                              </p:val>
                                            </p:tav>
                                          </p:tavLst>
                                        </p:anim>
                                        <p:animEffect transition="in" filter="fade">
                                          <p:cBhvr>
                                            <p:cTn id="141" dur="250"/>
                                            <p:tgtEl>
                                              <p:spTgt spid="47"/>
                                            </p:tgtEl>
                                          </p:cBhvr>
                                        </p:animEffect>
                                      </p:childTnLst>
                                    </p:cTn>
                                  </p:par>
                                </p:childTnLst>
                              </p:cTn>
                            </p:par>
                            <p:par>
                              <p:cTn id="142" fill="hold">
                                <p:stCondLst>
                                  <p:cond delay="5160"/>
                                </p:stCondLst>
                                <p:childTnLst>
                                  <p:par>
                                    <p:cTn id="143" presetID="55" presetClass="entr" presetSubtype="0" fill="hold" nodeType="afterEffect">
                                      <p:stCondLst>
                                        <p:cond delay="0"/>
                                      </p:stCondLst>
                                      <p:childTnLst>
                                        <p:set>
                                          <p:cBhvr>
                                            <p:cTn id="144" dur="1" fill="hold">
                                              <p:stCondLst>
                                                <p:cond delay="0"/>
                                              </p:stCondLst>
                                            </p:cTn>
                                            <p:tgtEl>
                                              <p:spTgt spid="49"/>
                                            </p:tgtEl>
                                            <p:attrNameLst>
                                              <p:attrName>style.visibility</p:attrName>
                                            </p:attrNameLst>
                                          </p:cBhvr>
                                          <p:to>
                                            <p:strVal val="visible"/>
                                          </p:to>
                                        </p:set>
                                        <p:anim calcmode="lin" valueType="num">
                                          <p:cBhvr>
                                            <p:cTn id="145" dur="250" fill="hold"/>
                                            <p:tgtEl>
                                              <p:spTgt spid="49"/>
                                            </p:tgtEl>
                                            <p:attrNameLst>
                                              <p:attrName>ppt_w</p:attrName>
                                            </p:attrNameLst>
                                          </p:cBhvr>
                                          <p:tavLst>
                                            <p:tav tm="0">
                                              <p:val>
                                                <p:strVal val="#ppt_w*0.70"/>
                                              </p:val>
                                            </p:tav>
                                            <p:tav tm="100000">
                                              <p:val>
                                                <p:strVal val="#ppt_w"/>
                                              </p:val>
                                            </p:tav>
                                          </p:tavLst>
                                        </p:anim>
                                        <p:anim calcmode="lin" valueType="num">
                                          <p:cBhvr>
                                            <p:cTn id="146" dur="250" fill="hold"/>
                                            <p:tgtEl>
                                              <p:spTgt spid="49"/>
                                            </p:tgtEl>
                                            <p:attrNameLst>
                                              <p:attrName>ppt_h</p:attrName>
                                            </p:attrNameLst>
                                          </p:cBhvr>
                                          <p:tavLst>
                                            <p:tav tm="0">
                                              <p:val>
                                                <p:strVal val="#ppt_h"/>
                                              </p:val>
                                            </p:tav>
                                            <p:tav tm="100000">
                                              <p:val>
                                                <p:strVal val="#ppt_h"/>
                                              </p:val>
                                            </p:tav>
                                          </p:tavLst>
                                        </p:anim>
                                        <p:animEffect transition="in" filter="fade">
                                          <p:cBhvr>
                                            <p:cTn id="147" dur="250"/>
                                            <p:tgtEl>
                                              <p:spTgt spid="49"/>
                                            </p:tgtEl>
                                          </p:cBhvr>
                                        </p:animEffect>
                                      </p:childTnLst>
                                    </p:cTn>
                                  </p:par>
                                </p:childTnLst>
                              </p:cTn>
                            </p:par>
                            <p:par>
                              <p:cTn id="148" fill="hold">
                                <p:stCondLst>
                                  <p:cond delay="5410"/>
                                </p:stCondLst>
                                <p:childTnLst>
                                  <p:par>
                                    <p:cTn id="149" presetID="6" presetClass="emph" presetSubtype="0" autoRev="1" fill="hold" nodeType="afterEffect">
                                      <p:stCondLst>
                                        <p:cond delay="0"/>
                                      </p:stCondLst>
                                      <p:childTnLst>
                                        <p:animScale>
                                          <p:cBhvr>
                                            <p:cTn id="150" dur="500" fill="hold"/>
                                            <p:tgtEl>
                                              <p:spTgt spid="21"/>
                                            </p:tgtEl>
                                          </p:cBhvr>
                                          <p:by x="150000" y="150000"/>
                                        </p:animScale>
                                      </p:childTnLst>
                                    </p:cTn>
                                  </p:par>
                                </p:childTnLst>
                              </p:cTn>
                            </p:par>
                            <p:par>
                              <p:cTn id="151" fill="hold">
                                <p:stCondLst>
                                  <p:cond delay="6410"/>
                                </p:stCondLst>
                                <p:childTnLst>
                                  <p:par>
                                    <p:cTn id="152" presetID="19" presetClass="emph" presetSubtype="0" fill="hold" nodeType="afterEffect">
                                      <p:stCondLst>
                                        <p:cond delay="0"/>
                                      </p:stCondLst>
                                      <p:childTnLst>
                                        <p:animClr clrSpc="rgb" dir="cw">
                                          <p:cBhvr override="childStyle">
                                            <p:cTn id="153" dur="500" fill="hold"/>
                                            <p:tgtEl>
                                              <p:spTgt spid="21"/>
                                            </p:tgtEl>
                                            <p:attrNameLst>
                                              <p:attrName>style.color</p:attrName>
                                            </p:attrNameLst>
                                          </p:cBhvr>
                                          <p:to>
                                            <a:srgbClr val="95ED9A"/>
                                          </p:to>
                                        </p:animClr>
                                        <p:animClr clrSpc="rgb" dir="cw">
                                          <p:cBhvr>
                                            <p:cTn id="154" dur="500" fill="hold"/>
                                            <p:tgtEl>
                                              <p:spTgt spid="21"/>
                                            </p:tgtEl>
                                            <p:attrNameLst>
                                              <p:attrName>fillcolor</p:attrName>
                                            </p:attrNameLst>
                                          </p:cBhvr>
                                          <p:to>
                                            <a:srgbClr val="95ED9A"/>
                                          </p:to>
                                        </p:animClr>
                                        <p:set>
                                          <p:cBhvr>
                                            <p:cTn id="155" dur="500" fill="hold"/>
                                            <p:tgtEl>
                                              <p:spTgt spid="21"/>
                                            </p:tgtEl>
                                            <p:attrNameLst>
                                              <p:attrName>fill.type</p:attrName>
                                            </p:attrNameLst>
                                          </p:cBhvr>
                                          <p:to>
                                            <p:strVal val="solid"/>
                                          </p:to>
                                        </p:set>
                                        <p:set>
                                          <p:cBhvr>
                                            <p:cTn id="156" dur="500" fill="hold"/>
                                            <p:tgtEl>
                                              <p:spTgt spid="21"/>
                                            </p:tgtEl>
                                            <p:attrNameLst>
                                              <p:attrName>fill.on</p:attrName>
                                            </p:attrNameLst>
                                          </p:cBhvr>
                                          <p:to>
                                            <p:strVal val="true"/>
                                          </p:to>
                                        </p:set>
                                      </p:childTnLst>
                                    </p:cTn>
                                  </p:par>
                                </p:childTnLst>
                              </p:cTn>
                            </p:par>
                            <p:par>
                              <p:cTn id="157" fill="hold">
                                <p:stCondLst>
                                  <p:cond delay="6910"/>
                                </p:stCondLst>
                                <p:childTnLst>
                                  <p:par>
                                    <p:cTn id="158" presetID="6" presetClass="emph" presetSubtype="0" autoRev="1" fill="hold" nodeType="afterEffect">
                                      <p:stCondLst>
                                        <p:cond delay="0"/>
                                      </p:stCondLst>
                                      <p:childTnLst>
                                        <p:animScale>
                                          <p:cBhvr>
                                            <p:cTn id="159" dur="500" fill="hold"/>
                                            <p:tgtEl>
                                              <p:spTgt spid="7"/>
                                            </p:tgtEl>
                                          </p:cBhvr>
                                          <p:by x="150000" y="150000"/>
                                        </p:animScale>
                                      </p:childTnLst>
                                    </p:cTn>
                                  </p:par>
                                </p:childTnLst>
                              </p:cTn>
                            </p:par>
                            <p:par>
                              <p:cTn id="160" fill="hold">
                                <p:stCondLst>
                                  <p:cond delay="7910"/>
                                </p:stCondLst>
                                <p:childTnLst>
                                  <p:par>
                                    <p:cTn id="161" presetID="19" presetClass="emph" presetSubtype="0" fill="hold" nodeType="afterEffect">
                                      <p:stCondLst>
                                        <p:cond delay="0"/>
                                      </p:stCondLst>
                                      <p:childTnLst>
                                        <p:animClr clrSpc="rgb" dir="cw">
                                          <p:cBhvr override="childStyle">
                                            <p:cTn id="162" dur="500" fill="hold"/>
                                            <p:tgtEl>
                                              <p:spTgt spid="7"/>
                                            </p:tgtEl>
                                            <p:attrNameLst>
                                              <p:attrName>style.color</p:attrName>
                                            </p:attrNameLst>
                                          </p:cBhvr>
                                          <p:to>
                                            <a:srgbClr val="95ED9A"/>
                                          </p:to>
                                        </p:animClr>
                                        <p:animClr clrSpc="rgb" dir="cw">
                                          <p:cBhvr>
                                            <p:cTn id="163" dur="500" fill="hold"/>
                                            <p:tgtEl>
                                              <p:spTgt spid="7"/>
                                            </p:tgtEl>
                                            <p:attrNameLst>
                                              <p:attrName>fillcolor</p:attrName>
                                            </p:attrNameLst>
                                          </p:cBhvr>
                                          <p:to>
                                            <a:srgbClr val="95ED9A"/>
                                          </p:to>
                                        </p:animClr>
                                        <p:set>
                                          <p:cBhvr>
                                            <p:cTn id="164" dur="500" fill="hold"/>
                                            <p:tgtEl>
                                              <p:spTgt spid="7"/>
                                            </p:tgtEl>
                                            <p:attrNameLst>
                                              <p:attrName>fill.type</p:attrName>
                                            </p:attrNameLst>
                                          </p:cBhvr>
                                          <p:to>
                                            <p:strVal val="solid"/>
                                          </p:to>
                                        </p:set>
                                        <p:set>
                                          <p:cBhvr>
                                            <p:cTn id="165" dur="500" fill="hold"/>
                                            <p:tgtEl>
                                              <p:spTgt spid="7"/>
                                            </p:tgtEl>
                                            <p:attrNameLst>
                                              <p:attrName>fill.on</p:attrName>
                                            </p:attrNameLst>
                                          </p:cBhvr>
                                          <p:to>
                                            <p:strVal val="true"/>
                                          </p:to>
                                        </p:set>
                                      </p:childTnLst>
                                    </p:cTn>
                                  </p:par>
                                </p:childTnLst>
                              </p:cTn>
                            </p:par>
                            <p:par>
                              <p:cTn id="166" fill="hold">
                                <p:stCondLst>
                                  <p:cond delay="8410"/>
                                </p:stCondLst>
                                <p:childTnLst>
                                  <p:par>
                                    <p:cTn id="167" presetID="6" presetClass="emph" presetSubtype="0" autoRev="1" fill="hold" nodeType="afterEffect">
                                      <p:stCondLst>
                                        <p:cond delay="0"/>
                                      </p:stCondLst>
                                      <p:childTnLst>
                                        <p:animScale>
                                          <p:cBhvr>
                                            <p:cTn id="168" dur="500" fill="hold"/>
                                            <p:tgtEl>
                                              <p:spTgt spid="15"/>
                                            </p:tgtEl>
                                          </p:cBhvr>
                                          <p:by x="150000" y="150000"/>
                                        </p:animScale>
                                      </p:childTnLst>
                                    </p:cTn>
                                  </p:par>
                                </p:childTnLst>
                              </p:cTn>
                            </p:par>
                            <p:par>
                              <p:cTn id="169" fill="hold">
                                <p:stCondLst>
                                  <p:cond delay="9410"/>
                                </p:stCondLst>
                                <p:childTnLst>
                                  <p:par>
                                    <p:cTn id="170" presetID="19" presetClass="emph" presetSubtype="0" fill="hold" nodeType="afterEffect">
                                      <p:stCondLst>
                                        <p:cond delay="0"/>
                                      </p:stCondLst>
                                      <p:childTnLst>
                                        <p:animClr clrSpc="rgb" dir="cw">
                                          <p:cBhvr override="childStyle">
                                            <p:cTn id="171" dur="500" fill="hold"/>
                                            <p:tgtEl>
                                              <p:spTgt spid="15"/>
                                            </p:tgtEl>
                                            <p:attrNameLst>
                                              <p:attrName>style.color</p:attrName>
                                            </p:attrNameLst>
                                          </p:cBhvr>
                                          <p:to>
                                            <a:srgbClr val="95ED9A"/>
                                          </p:to>
                                        </p:animClr>
                                        <p:animClr clrSpc="rgb" dir="cw">
                                          <p:cBhvr>
                                            <p:cTn id="172" dur="500" fill="hold"/>
                                            <p:tgtEl>
                                              <p:spTgt spid="15"/>
                                            </p:tgtEl>
                                            <p:attrNameLst>
                                              <p:attrName>fillcolor</p:attrName>
                                            </p:attrNameLst>
                                          </p:cBhvr>
                                          <p:to>
                                            <a:srgbClr val="95ED9A"/>
                                          </p:to>
                                        </p:animClr>
                                        <p:set>
                                          <p:cBhvr>
                                            <p:cTn id="173" dur="500" fill="hold"/>
                                            <p:tgtEl>
                                              <p:spTgt spid="15"/>
                                            </p:tgtEl>
                                            <p:attrNameLst>
                                              <p:attrName>fill.type</p:attrName>
                                            </p:attrNameLst>
                                          </p:cBhvr>
                                          <p:to>
                                            <p:strVal val="solid"/>
                                          </p:to>
                                        </p:set>
                                        <p:set>
                                          <p:cBhvr>
                                            <p:cTn id="174" dur="500" fill="hold"/>
                                            <p:tgtEl>
                                              <p:spTgt spid="15"/>
                                            </p:tgtEl>
                                            <p:attrNameLst>
                                              <p:attrName>fill.on</p:attrName>
                                            </p:attrNameLst>
                                          </p:cBhvr>
                                          <p:to>
                                            <p:strVal val="true"/>
                                          </p:to>
                                        </p:set>
                                      </p:childTnLst>
                                    </p:cTn>
                                  </p:par>
                                </p:childTnLst>
                              </p:cTn>
                            </p:par>
                            <p:par>
                              <p:cTn id="175" fill="hold">
                                <p:stCondLst>
                                  <p:cond delay="9910"/>
                                </p:stCondLst>
                                <p:childTnLst>
                                  <p:par>
                                    <p:cTn id="176" presetID="6" presetClass="emph" presetSubtype="0" autoRev="1" fill="hold" nodeType="afterEffect">
                                      <p:stCondLst>
                                        <p:cond delay="0"/>
                                      </p:stCondLst>
                                      <p:childTnLst>
                                        <p:animScale>
                                          <p:cBhvr>
                                            <p:cTn id="177" dur="500" fill="hold"/>
                                            <p:tgtEl>
                                              <p:spTgt spid="31"/>
                                            </p:tgtEl>
                                          </p:cBhvr>
                                          <p:by x="150000" y="150000"/>
                                        </p:animScale>
                                      </p:childTnLst>
                                    </p:cTn>
                                  </p:par>
                                </p:childTnLst>
                              </p:cTn>
                            </p:par>
                            <p:par>
                              <p:cTn id="178" fill="hold">
                                <p:stCondLst>
                                  <p:cond delay="10910"/>
                                </p:stCondLst>
                                <p:childTnLst>
                                  <p:par>
                                    <p:cTn id="179" presetID="19" presetClass="emph" presetSubtype="0" fill="hold" nodeType="afterEffect">
                                      <p:stCondLst>
                                        <p:cond delay="0"/>
                                      </p:stCondLst>
                                      <p:childTnLst>
                                        <p:animClr clrSpc="rgb" dir="cw">
                                          <p:cBhvr override="childStyle">
                                            <p:cTn id="180" dur="500" fill="hold"/>
                                            <p:tgtEl>
                                              <p:spTgt spid="31"/>
                                            </p:tgtEl>
                                            <p:attrNameLst>
                                              <p:attrName>style.color</p:attrName>
                                            </p:attrNameLst>
                                          </p:cBhvr>
                                          <p:to>
                                            <a:srgbClr val="95ED9A"/>
                                          </p:to>
                                        </p:animClr>
                                        <p:animClr clrSpc="rgb" dir="cw">
                                          <p:cBhvr>
                                            <p:cTn id="181" dur="500" fill="hold"/>
                                            <p:tgtEl>
                                              <p:spTgt spid="31"/>
                                            </p:tgtEl>
                                            <p:attrNameLst>
                                              <p:attrName>fillcolor</p:attrName>
                                            </p:attrNameLst>
                                          </p:cBhvr>
                                          <p:to>
                                            <a:srgbClr val="95ED9A"/>
                                          </p:to>
                                        </p:animClr>
                                        <p:set>
                                          <p:cBhvr>
                                            <p:cTn id="182" dur="500" fill="hold"/>
                                            <p:tgtEl>
                                              <p:spTgt spid="31"/>
                                            </p:tgtEl>
                                            <p:attrNameLst>
                                              <p:attrName>fill.type</p:attrName>
                                            </p:attrNameLst>
                                          </p:cBhvr>
                                          <p:to>
                                            <p:strVal val="solid"/>
                                          </p:to>
                                        </p:set>
                                        <p:set>
                                          <p:cBhvr>
                                            <p:cTn id="183" dur="500" fill="hold"/>
                                            <p:tgtEl>
                                              <p:spTgt spid="31"/>
                                            </p:tgtEl>
                                            <p:attrNameLst>
                                              <p:attrName>fill.on</p:attrName>
                                            </p:attrNameLst>
                                          </p:cBhvr>
                                          <p:to>
                                            <p:strVal val="true"/>
                                          </p:to>
                                        </p:set>
                                      </p:childTnLst>
                                    </p:cTn>
                                  </p:par>
                                </p:childTnLst>
                              </p:cTn>
                            </p:par>
                            <p:par>
                              <p:cTn id="184" fill="hold">
                                <p:stCondLst>
                                  <p:cond delay="11410"/>
                                </p:stCondLst>
                                <p:childTnLst>
                                  <p:par>
                                    <p:cTn id="185" presetID="6" presetClass="emph" presetSubtype="0" autoRev="1" fill="hold" nodeType="afterEffect">
                                      <p:stCondLst>
                                        <p:cond delay="0"/>
                                      </p:stCondLst>
                                      <p:childTnLst>
                                        <p:animScale>
                                          <p:cBhvr>
                                            <p:cTn id="186" dur="500" fill="hold"/>
                                            <p:tgtEl>
                                              <p:spTgt spid="9"/>
                                            </p:tgtEl>
                                          </p:cBhvr>
                                          <p:by x="150000" y="150000"/>
                                        </p:animScale>
                                      </p:childTnLst>
                                    </p:cTn>
                                  </p:par>
                                </p:childTnLst>
                              </p:cTn>
                            </p:par>
                            <p:par>
                              <p:cTn id="187" fill="hold">
                                <p:stCondLst>
                                  <p:cond delay="12410"/>
                                </p:stCondLst>
                                <p:childTnLst>
                                  <p:par>
                                    <p:cTn id="188" presetID="19" presetClass="emph" presetSubtype="0" fill="hold" nodeType="afterEffect">
                                      <p:stCondLst>
                                        <p:cond delay="0"/>
                                      </p:stCondLst>
                                      <p:childTnLst>
                                        <p:animClr clrSpc="rgb" dir="cw">
                                          <p:cBhvr override="childStyle">
                                            <p:cTn id="189" dur="500" fill="hold"/>
                                            <p:tgtEl>
                                              <p:spTgt spid="9"/>
                                            </p:tgtEl>
                                            <p:attrNameLst>
                                              <p:attrName>style.color</p:attrName>
                                            </p:attrNameLst>
                                          </p:cBhvr>
                                          <p:to>
                                            <a:srgbClr val="95ED9A"/>
                                          </p:to>
                                        </p:animClr>
                                        <p:animClr clrSpc="rgb" dir="cw">
                                          <p:cBhvr>
                                            <p:cTn id="190" dur="500" fill="hold"/>
                                            <p:tgtEl>
                                              <p:spTgt spid="9"/>
                                            </p:tgtEl>
                                            <p:attrNameLst>
                                              <p:attrName>fillcolor</p:attrName>
                                            </p:attrNameLst>
                                          </p:cBhvr>
                                          <p:to>
                                            <a:srgbClr val="95ED9A"/>
                                          </p:to>
                                        </p:animClr>
                                        <p:set>
                                          <p:cBhvr>
                                            <p:cTn id="191" dur="500" fill="hold"/>
                                            <p:tgtEl>
                                              <p:spTgt spid="9"/>
                                            </p:tgtEl>
                                            <p:attrNameLst>
                                              <p:attrName>fill.type</p:attrName>
                                            </p:attrNameLst>
                                          </p:cBhvr>
                                          <p:to>
                                            <p:strVal val="solid"/>
                                          </p:to>
                                        </p:set>
                                        <p:set>
                                          <p:cBhvr>
                                            <p:cTn id="192" dur="500" fill="hold"/>
                                            <p:tgtEl>
                                              <p:spTgt spid="9"/>
                                            </p:tgtEl>
                                            <p:attrNameLst>
                                              <p:attrName>fill.on</p:attrName>
                                            </p:attrNameLst>
                                          </p:cBhvr>
                                          <p:to>
                                            <p:strVal val="true"/>
                                          </p:to>
                                        </p:set>
                                      </p:childTnLst>
                                    </p:cTn>
                                  </p:par>
                                </p:childTnLst>
                              </p:cTn>
                            </p:par>
                            <p:par>
                              <p:cTn id="193" fill="hold">
                                <p:stCondLst>
                                  <p:cond delay="12910"/>
                                </p:stCondLst>
                                <p:childTnLst>
                                  <p:par>
                                    <p:cTn id="194" presetID="6" presetClass="emph" presetSubtype="0" autoRev="1" fill="hold" nodeType="afterEffect">
                                      <p:stCondLst>
                                        <p:cond delay="0"/>
                                      </p:stCondLst>
                                      <p:childTnLst>
                                        <p:animScale>
                                          <p:cBhvr>
                                            <p:cTn id="195" dur="500" fill="hold"/>
                                            <p:tgtEl>
                                              <p:spTgt spid="5"/>
                                            </p:tgtEl>
                                          </p:cBhvr>
                                          <p:by x="150000" y="150000"/>
                                        </p:animScale>
                                      </p:childTnLst>
                                    </p:cTn>
                                  </p:par>
                                </p:childTnLst>
                              </p:cTn>
                            </p:par>
                            <p:par>
                              <p:cTn id="196" fill="hold">
                                <p:stCondLst>
                                  <p:cond delay="13910"/>
                                </p:stCondLst>
                                <p:childTnLst>
                                  <p:par>
                                    <p:cTn id="197" presetID="19" presetClass="emph" presetSubtype="0" fill="hold" nodeType="afterEffect">
                                      <p:stCondLst>
                                        <p:cond delay="0"/>
                                      </p:stCondLst>
                                      <p:childTnLst>
                                        <p:animClr clrSpc="rgb" dir="cw">
                                          <p:cBhvr override="childStyle">
                                            <p:cTn id="198" dur="500" fill="hold"/>
                                            <p:tgtEl>
                                              <p:spTgt spid="5"/>
                                            </p:tgtEl>
                                            <p:attrNameLst>
                                              <p:attrName>style.color</p:attrName>
                                            </p:attrNameLst>
                                          </p:cBhvr>
                                          <p:to>
                                            <a:srgbClr val="95ED9A"/>
                                          </p:to>
                                        </p:animClr>
                                        <p:animClr clrSpc="rgb" dir="cw">
                                          <p:cBhvr>
                                            <p:cTn id="199" dur="500" fill="hold"/>
                                            <p:tgtEl>
                                              <p:spTgt spid="5"/>
                                            </p:tgtEl>
                                            <p:attrNameLst>
                                              <p:attrName>fillcolor</p:attrName>
                                            </p:attrNameLst>
                                          </p:cBhvr>
                                          <p:to>
                                            <a:srgbClr val="95ED9A"/>
                                          </p:to>
                                        </p:animClr>
                                        <p:set>
                                          <p:cBhvr>
                                            <p:cTn id="200" dur="500" fill="hold"/>
                                            <p:tgtEl>
                                              <p:spTgt spid="5"/>
                                            </p:tgtEl>
                                            <p:attrNameLst>
                                              <p:attrName>fill.type</p:attrName>
                                            </p:attrNameLst>
                                          </p:cBhvr>
                                          <p:to>
                                            <p:strVal val="solid"/>
                                          </p:to>
                                        </p:set>
                                        <p:set>
                                          <p:cBhvr>
                                            <p:cTn id="201" dur="500" fill="hold"/>
                                            <p:tgtEl>
                                              <p:spTgt spid="5"/>
                                            </p:tgtEl>
                                            <p:attrNameLst>
                                              <p:attrName>fill.on</p:attrName>
                                            </p:attrNameLst>
                                          </p:cBhvr>
                                          <p:to>
                                            <p:strVal val="true"/>
                                          </p:to>
                                        </p:set>
                                      </p:childTnLst>
                                    </p:cTn>
                                  </p:par>
                                </p:childTnLst>
                              </p:cTn>
                            </p:par>
                            <p:par>
                              <p:cTn id="202" fill="hold">
                                <p:stCondLst>
                                  <p:cond delay="14410"/>
                                </p:stCondLst>
                                <p:childTnLst>
                                  <p:par>
                                    <p:cTn id="203" presetID="6" presetClass="emph" presetSubtype="0" autoRev="1" fill="hold" nodeType="afterEffect">
                                      <p:stCondLst>
                                        <p:cond delay="0"/>
                                      </p:stCondLst>
                                      <p:childTnLst>
                                        <p:animScale>
                                          <p:cBhvr>
                                            <p:cTn id="204" dur="500" fill="hold"/>
                                            <p:tgtEl>
                                              <p:spTgt spid="23"/>
                                            </p:tgtEl>
                                          </p:cBhvr>
                                          <p:by x="150000" y="150000"/>
                                        </p:animScale>
                                      </p:childTnLst>
                                    </p:cTn>
                                  </p:par>
                                </p:childTnLst>
                              </p:cTn>
                            </p:par>
                            <p:par>
                              <p:cTn id="205" fill="hold">
                                <p:stCondLst>
                                  <p:cond delay="15410"/>
                                </p:stCondLst>
                                <p:childTnLst>
                                  <p:par>
                                    <p:cTn id="206" presetID="19" presetClass="emph" presetSubtype="0" fill="hold" nodeType="afterEffect">
                                      <p:stCondLst>
                                        <p:cond delay="0"/>
                                      </p:stCondLst>
                                      <p:childTnLst>
                                        <p:animClr clrSpc="rgb" dir="cw">
                                          <p:cBhvr override="childStyle">
                                            <p:cTn id="207" dur="500" fill="hold"/>
                                            <p:tgtEl>
                                              <p:spTgt spid="23"/>
                                            </p:tgtEl>
                                            <p:attrNameLst>
                                              <p:attrName>style.color</p:attrName>
                                            </p:attrNameLst>
                                          </p:cBhvr>
                                          <p:to>
                                            <a:srgbClr val="95ED9A"/>
                                          </p:to>
                                        </p:animClr>
                                        <p:animClr clrSpc="rgb" dir="cw">
                                          <p:cBhvr>
                                            <p:cTn id="208" dur="500" fill="hold"/>
                                            <p:tgtEl>
                                              <p:spTgt spid="23"/>
                                            </p:tgtEl>
                                            <p:attrNameLst>
                                              <p:attrName>fillcolor</p:attrName>
                                            </p:attrNameLst>
                                          </p:cBhvr>
                                          <p:to>
                                            <a:srgbClr val="95ED9A"/>
                                          </p:to>
                                        </p:animClr>
                                        <p:set>
                                          <p:cBhvr>
                                            <p:cTn id="209" dur="500" fill="hold"/>
                                            <p:tgtEl>
                                              <p:spTgt spid="23"/>
                                            </p:tgtEl>
                                            <p:attrNameLst>
                                              <p:attrName>fill.type</p:attrName>
                                            </p:attrNameLst>
                                          </p:cBhvr>
                                          <p:to>
                                            <p:strVal val="solid"/>
                                          </p:to>
                                        </p:set>
                                        <p:set>
                                          <p:cBhvr>
                                            <p:cTn id="210" dur="500" fill="hold"/>
                                            <p:tgtEl>
                                              <p:spTgt spid="23"/>
                                            </p:tgtEl>
                                            <p:attrNameLst>
                                              <p:attrName>fill.on</p:attrName>
                                            </p:attrNameLst>
                                          </p:cBhvr>
                                          <p:to>
                                            <p:strVal val="true"/>
                                          </p:to>
                                        </p:set>
                                      </p:childTnLst>
                                    </p:cTn>
                                  </p:par>
                                </p:childTnLst>
                              </p:cTn>
                            </p:par>
                            <p:par>
                              <p:cTn id="211" fill="hold">
                                <p:stCondLst>
                                  <p:cond delay="15910"/>
                                </p:stCondLst>
                                <p:childTnLst>
                                  <p:par>
                                    <p:cTn id="212" presetID="6" presetClass="emph" presetSubtype="0" autoRev="1" fill="hold" nodeType="afterEffect">
                                      <p:stCondLst>
                                        <p:cond delay="0"/>
                                      </p:stCondLst>
                                      <p:childTnLst>
                                        <p:animScale>
                                          <p:cBhvr>
                                            <p:cTn id="213" dur="500" fill="hold"/>
                                            <p:tgtEl>
                                              <p:spTgt spid="37"/>
                                            </p:tgtEl>
                                          </p:cBhvr>
                                          <p:by x="150000" y="150000"/>
                                        </p:animScale>
                                      </p:childTnLst>
                                    </p:cTn>
                                  </p:par>
                                </p:childTnLst>
                              </p:cTn>
                            </p:par>
                            <p:par>
                              <p:cTn id="214" fill="hold">
                                <p:stCondLst>
                                  <p:cond delay="16910"/>
                                </p:stCondLst>
                                <p:childTnLst>
                                  <p:par>
                                    <p:cTn id="215" presetID="19" presetClass="emph" presetSubtype="0" fill="hold" nodeType="afterEffect">
                                      <p:stCondLst>
                                        <p:cond delay="0"/>
                                      </p:stCondLst>
                                      <p:childTnLst>
                                        <p:animClr clrSpc="rgb" dir="cw">
                                          <p:cBhvr override="childStyle">
                                            <p:cTn id="216" dur="500" fill="hold"/>
                                            <p:tgtEl>
                                              <p:spTgt spid="37"/>
                                            </p:tgtEl>
                                            <p:attrNameLst>
                                              <p:attrName>style.color</p:attrName>
                                            </p:attrNameLst>
                                          </p:cBhvr>
                                          <p:to>
                                            <a:srgbClr val="95ED9A"/>
                                          </p:to>
                                        </p:animClr>
                                        <p:animClr clrSpc="rgb" dir="cw">
                                          <p:cBhvr>
                                            <p:cTn id="217" dur="500" fill="hold"/>
                                            <p:tgtEl>
                                              <p:spTgt spid="37"/>
                                            </p:tgtEl>
                                            <p:attrNameLst>
                                              <p:attrName>fillcolor</p:attrName>
                                            </p:attrNameLst>
                                          </p:cBhvr>
                                          <p:to>
                                            <a:srgbClr val="95ED9A"/>
                                          </p:to>
                                        </p:animClr>
                                        <p:set>
                                          <p:cBhvr>
                                            <p:cTn id="218" dur="500" fill="hold"/>
                                            <p:tgtEl>
                                              <p:spTgt spid="37"/>
                                            </p:tgtEl>
                                            <p:attrNameLst>
                                              <p:attrName>fill.type</p:attrName>
                                            </p:attrNameLst>
                                          </p:cBhvr>
                                          <p:to>
                                            <p:strVal val="solid"/>
                                          </p:to>
                                        </p:set>
                                        <p:set>
                                          <p:cBhvr>
                                            <p:cTn id="219" dur="500" fill="hold"/>
                                            <p:tgtEl>
                                              <p:spTgt spid="37"/>
                                            </p:tgtEl>
                                            <p:attrNameLst>
                                              <p:attrName>fill.on</p:attrName>
                                            </p:attrNameLst>
                                          </p:cBhvr>
                                          <p:to>
                                            <p:strVal val="true"/>
                                          </p:to>
                                        </p:set>
                                      </p:childTnLst>
                                    </p:cTn>
                                  </p:par>
                                </p:childTnLst>
                              </p:cTn>
                            </p:par>
                            <p:par>
                              <p:cTn id="220" fill="hold">
                                <p:stCondLst>
                                  <p:cond delay="17410"/>
                                </p:stCondLst>
                                <p:childTnLst>
                                  <p:par>
                                    <p:cTn id="221" presetID="6" presetClass="emph" presetSubtype="0" autoRev="1" fill="hold" nodeType="afterEffect">
                                      <p:stCondLst>
                                        <p:cond delay="0"/>
                                      </p:stCondLst>
                                      <p:childTnLst>
                                        <p:animScale>
                                          <p:cBhvr>
                                            <p:cTn id="222" dur="500" fill="hold"/>
                                            <p:tgtEl>
                                              <p:spTgt spid="17"/>
                                            </p:tgtEl>
                                          </p:cBhvr>
                                          <p:by x="150000" y="150000"/>
                                        </p:animScale>
                                      </p:childTnLst>
                                    </p:cTn>
                                  </p:par>
                                </p:childTnLst>
                              </p:cTn>
                            </p:par>
                            <p:par>
                              <p:cTn id="223" fill="hold">
                                <p:stCondLst>
                                  <p:cond delay="18410"/>
                                </p:stCondLst>
                                <p:childTnLst>
                                  <p:par>
                                    <p:cTn id="224" presetID="19" presetClass="emph" presetSubtype="0" fill="hold" nodeType="afterEffect">
                                      <p:stCondLst>
                                        <p:cond delay="0"/>
                                      </p:stCondLst>
                                      <p:childTnLst>
                                        <p:animClr clrSpc="rgb" dir="cw">
                                          <p:cBhvr override="childStyle">
                                            <p:cTn id="225" dur="500" fill="hold"/>
                                            <p:tgtEl>
                                              <p:spTgt spid="17"/>
                                            </p:tgtEl>
                                            <p:attrNameLst>
                                              <p:attrName>style.color</p:attrName>
                                            </p:attrNameLst>
                                          </p:cBhvr>
                                          <p:to>
                                            <a:srgbClr val="95ED9A"/>
                                          </p:to>
                                        </p:animClr>
                                        <p:animClr clrSpc="rgb" dir="cw">
                                          <p:cBhvr>
                                            <p:cTn id="226" dur="500" fill="hold"/>
                                            <p:tgtEl>
                                              <p:spTgt spid="17"/>
                                            </p:tgtEl>
                                            <p:attrNameLst>
                                              <p:attrName>fillcolor</p:attrName>
                                            </p:attrNameLst>
                                          </p:cBhvr>
                                          <p:to>
                                            <a:srgbClr val="95ED9A"/>
                                          </p:to>
                                        </p:animClr>
                                        <p:set>
                                          <p:cBhvr>
                                            <p:cTn id="227" dur="500" fill="hold"/>
                                            <p:tgtEl>
                                              <p:spTgt spid="17"/>
                                            </p:tgtEl>
                                            <p:attrNameLst>
                                              <p:attrName>fill.type</p:attrName>
                                            </p:attrNameLst>
                                          </p:cBhvr>
                                          <p:to>
                                            <p:strVal val="solid"/>
                                          </p:to>
                                        </p:set>
                                        <p:set>
                                          <p:cBhvr>
                                            <p:cTn id="228" dur="500" fill="hold"/>
                                            <p:tgtEl>
                                              <p:spTgt spid="17"/>
                                            </p:tgtEl>
                                            <p:attrNameLst>
                                              <p:attrName>fill.on</p:attrName>
                                            </p:attrNameLst>
                                          </p:cBhvr>
                                          <p:to>
                                            <p:strVal val="true"/>
                                          </p:to>
                                        </p:set>
                                      </p:childTnLst>
                                    </p:cTn>
                                  </p:par>
                                </p:childTnLst>
                              </p:cTn>
                            </p:par>
                            <p:par>
                              <p:cTn id="229" fill="hold">
                                <p:stCondLst>
                                  <p:cond delay="18910"/>
                                </p:stCondLst>
                                <p:childTnLst>
                                  <p:par>
                                    <p:cTn id="230" presetID="6" presetClass="emph" presetSubtype="0" autoRev="1" fill="hold" nodeType="afterEffect">
                                      <p:stCondLst>
                                        <p:cond delay="0"/>
                                      </p:stCondLst>
                                      <p:childTnLst>
                                        <p:animScale>
                                          <p:cBhvr>
                                            <p:cTn id="231" dur="500" fill="hold"/>
                                            <p:tgtEl>
                                              <p:spTgt spid="35"/>
                                            </p:tgtEl>
                                          </p:cBhvr>
                                          <p:by x="150000" y="150000"/>
                                        </p:animScale>
                                      </p:childTnLst>
                                    </p:cTn>
                                  </p:par>
                                </p:childTnLst>
                              </p:cTn>
                            </p:par>
                            <p:par>
                              <p:cTn id="232" fill="hold">
                                <p:stCondLst>
                                  <p:cond delay="19910"/>
                                </p:stCondLst>
                                <p:childTnLst>
                                  <p:par>
                                    <p:cTn id="233" presetID="19" presetClass="emph" presetSubtype="0" fill="hold" nodeType="afterEffect">
                                      <p:stCondLst>
                                        <p:cond delay="0"/>
                                      </p:stCondLst>
                                      <p:childTnLst>
                                        <p:animClr clrSpc="rgb" dir="cw">
                                          <p:cBhvr override="childStyle">
                                            <p:cTn id="234" dur="500" fill="hold"/>
                                            <p:tgtEl>
                                              <p:spTgt spid="35"/>
                                            </p:tgtEl>
                                            <p:attrNameLst>
                                              <p:attrName>style.color</p:attrName>
                                            </p:attrNameLst>
                                          </p:cBhvr>
                                          <p:to>
                                            <a:srgbClr val="95ED9A"/>
                                          </p:to>
                                        </p:animClr>
                                        <p:animClr clrSpc="rgb" dir="cw">
                                          <p:cBhvr>
                                            <p:cTn id="235" dur="500" fill="hold"/>
                                            <p:tgtEl>
                                              <p:spTgt spid="35"/>
                                            </p:tgtEl>
                                            <p:attrNameLst>
                                              <p:attrName>fillcolor</p:attrName>
                                            </p:attrNameLst>
                                          </p:cBhvr>
                                          <p:to>
                                            <a:srgbClr val="95ED9A"/>
                                          </p:to>
                                        </p:animClr>
                                        <p:set>
                                          <p:cBhvr>
                                            <p:cTn id="236" dur="500" fill="hold"/>
                                            <p:tgtEl>
                                              <p:spTgt spid="35"/>
                                            </p:tgtEl>
                                            <p:attrNameLst>
                                              <p:attrName>fill.type</p:attrName>
                                            </p:attrNameLst>
                                          </p:cBhvr>
                                          <p:to>
                                            <p:strVal val="solid"/>
                                          </p:to>
                                        </p:set>
                                        <p:set>
                                          <p:cBhvr>
                                            <p:cTn id="237"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93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nodeType="clickEffect">
                                  <p:stCondLst>
                                    <p:cond delay="0"/>
                                  </p:stCondLst>
                                  <p:childTnLst>
                                    <p:animMotion origin="layout" path="M 0 -1.48148E-6 L 0 -1.44467 " pathEditMode="relative" rAng="0" ptsTypes="AA">
                                      <p:cBhvr>
                                        <p:cTn id="6" dur="10000" fill="hold"/>
                                        <p:tgtEl>
                                          <p:spTgt spid="97"/>
                                        </p:tgtEl>
                                        <p:attrNameLst>
                                          <p:attrName>ppt_x</p:attrName>
                                          <p:attrName>ppt_y</p:attrName>
                                        </p:attrNameLst>
                                      </p:cBhvr>
                                      <p:rCtr x="0" y="-7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11360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4556483" cy="1488141"/>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360715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p:nvPr/>
        </p:nvSpPr>
        <p:spPr>
          <a:xfrm>
            <a:off x="559904" y="3478086"/>
            <a:ext cx="10515600" cy="191159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3600"/>
              <a:buFont typeface="Arial"/>
              <a:buNone/>
            </a:pPr>
            <a:r>
              <a:rPr lang="en-US" sz="3600" i="1" dirty="0">
                <a:solidFill>
                  <a:srgbClr val="4F1971"/>
                </a:solidFill>
              </a:rPr>
              <a:t>Rey </a:t>
            </a:r>
            <a:r>
              <a:rPr lang="en-US" sz="3600" i="1" dirty="0" err="1">
                <a:solidFill>
                  <a:srgbClr val="4F1971"/>
                </a:solidFill>
              </a:rPr>
              <a:t>Lejano</a:t>
            </a:r>
            <a:r>
              <a:rPr lang="en-US" sz="3600" i="1" dirty="0">
                <a:solidFill>
                  <a:srgbClr val="4F1971"/>
                </a:solidFill>
              </a:rPr>
              <a:t>, SUSE </a:t>
            </a:r>
            <a:br>
              <a:rPr lang="en-US" sz="3600" i="1" dirty="0">
                <a:solidFill>
                  <a:srgbClr val="4F1971"/>
                </a:solidFill>
              </a:rPr>
            </a:br>
            <a:r>
              <a:rPr lang="en-US" sz="3600" i="1" dirty="0">
                <a:solidFill>
                  <a:srgbClr val="4F1971"/>
                </a:solidFill>
              </a:rPr>
              <a:t>Eamon Bauman, Red Hat</a:t>
            </a:r>
          </a:p>
          <a:p>
            <a:pPr marL="0" marR="0" lvl="0" indent="0" algn="l" rtl="0">
              <a:lnSpc>
                <a:spcPct val="90000"/>
              </a:lnSpc>
              <a:spcBef>
                <a:spcPts val="0"/>
              </a:spcBef>
              <a:spcAft>
                <a:spcPts val="0"/>
              </a:spcAft>
              <a:buClr>
                <a:srgbClr val="4F1971"/>
              </a:buClr>
              <a:buSzPts val="36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2"/>
          <p:cNvSpPr txBox="1"/>
          <p:nvPr/>
        </p:nvSpPr>
        <p:spPr>
          <a:xfrm>
            <a:off x="559900" y="1941105"/>
            <a:ext cx="10515600" cy="191160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4F1971"/>
              </a:buClr>
              <a:buSzPct val="100000"/>
              <a:buFont typeface="Arial"/>
              <a:buNone/>
            </a:pPr>
            <a:r>
              <a:rPr lang="en-US" sz="8000" b="1">
                <a:solidFill>
                  <a:srgbClr val="4F1971"/>
                </a:solidFill>
              </a:rPr>
              <a:t>Cloud Native Essentials - A 101 Tutorial to Start Your Cloud Native Journey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49" r="42970" b="90671"/>
          <a:stretch/>
        </p:blipFill>
        <p:spPr>
          <a:xfrm>
            <a:off x="876129" y="932330"/>
            <a:ext cx="10595195" cy="346037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2132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Open Container Initiative</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879801" y="4010652"/>
            <a:ext cx="3285499" cy="954107"/>
          </a:xfrm>
          <a:prstGeom prst="rect">
            <a:avLst/>
          </a:prstGeom>
          <a:noFill/>
          <a:ln>
            <a:noFill/>
          </a:ln>
        </p:spPr>
        <p:txBody>
          <a:bodyPr spcFirstLastPara="1" wrap="square" lIns="91425" tIns="45700" rIns="91425" bIns="45700" anchor="ctr" anchorCtr="0">
            <a:normAutofit fontScale="92500"/>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r>
              <a:rPr lang="en-US" sz="2600" dirty="0">
                <a:solidFill>
                  <a:srgbClr val="262626"/>
                </a:solidFill>
              </a:rPr>
              <a:t>Container Image Spec</a:t>
            </a: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Graphic 2">
            <a:extLst>
              <a:ext uri="{FF2B5EF4-FFF2-40B4-BE49-F238E27FC236}">
                <a16:creationId xmlns:a16="http://schemas.microsoft.com/office/drawing/2014/main" id="{BE255E5E-1E74-3D91-63BB-C84156C27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904" y="1712340"/>
            <a:ext cx="7137400" cy="1562100"/>
          </a:xfrm>
          <a:prstGeom prst="rect">
            <a:avLst/>
          </a:prstGeom>
        </p:spPr>
      </p:pic>
      <p:sp>
        <p:nvSpPr>
          <p:cNvPr id="5" name="Google Shape;121;g2451e5cb14d_0_5">
            <a:extLst>
              <a:ext uri="{FF2B5EF4-FFF2-40B4-BE49-F238E27FC236}">
                <a16:creationId xmlns:a16="http://schemas.microsoft.com/office/drawing/2014/main" id="{04446B04-4AEE-3B3F-A1A2-CAA41FCE223A}"/>
              </a:ext>
            </a:extLst>
          </p:cNvPr>
          <p:cNvSpPr txBox="1"/>
          <p:nvPr/>
        </p:nvSpPr>
        <p:spPr>
          <a:xfrm>
            <a:off x="634220" y="4399326"/>
            <a:ext cx="3704102" cy="113086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R="0" lvl="0" algn="ctr" rtl="0">
              <a:lnSpc>
                <a:spcPct val="90000"/>
              </a:lnSpc>
              <a:spcBef>
                <a:spcPts val="0"/>
              </a:spcBef>
              <a:spcAft>
                <a:spcPts val="0"/>
              </a:spcAft>
              <a:buClr>
                <a:srgbClr val="262626"/>
              </a:buClr>
              <a:buSzPts val="1800"/>
            </a:pPr>
            <a:r>
              <a:rPr lang="en-US" sz="2400" dirty="0">
                <a:solidFill>
                  <a:srgbClr val="262626"/>
                </a:solidFill>
              </a:rPr>
              <a:t>Container Runtime Spec</a:t>
            </a:r>
          </a:p>
          <a:p>
            <a:pPr marL="0" marR="0" lvl="0" indent="0" algn="ctr" rtl="0">
              <a:lnSpc>
                <a:spcPct val="90000"/>
              </a:lnSpc>
              <a:spcBef>
                <a:spcPts val="0"/>
              </a:spcBef>
              <a:spcAft>
                <a:spcPts val="0"/>
              </a:spcAft>
              <a:buClr>
                <a:srgbClr val="262626"/>
              </a:buClr>
              <a:buSzPts val="1800"/>
              <a:buFont typeface="Arial"/>
              <a:buNone/>
            </a:pPr>
            <a:endParaRPr lang="en-US" sz="18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ctr" rtl="0">
              <a:lnSpc>
                <a:spcPct val="90000"/>
              </a:lnSpc>
              <a:spcBef>
                <a:spcPts val="0"/>
              </a:spcBef>
              <a:spcAft>
                <a:spcPts val="0"/>
              </a:spcAft>
              <a:buClr>
                <a:srgbClr val="262626"/>
              </a:buClr>
              <a:buSzPts val="1800"/>
              <a:buFont typeface="Arial"/>
              <a:buNone/>
            </a:pPr>
            <a:endParaRPr sz="1800" dirty="0">
              <a:solidFill>
                <a:srgbClr val="262626"/>
              </a:solidFill>
            </a:endParaRPr>
          </a:p>
        </p:txBody>
      </p:sp>
      <p:sp>
        <p:nvSpPr>
          <p:cNvPr id="6" name="Google Shape;121;g2451e5cb14d_0_5">
            <a:extLst>
              <a:ext uri="{FF2B5EF4-FFF2-40B4-BE49-F238E27FC236}">
                <a16:creationId xmlns:a16="http://schemas.microsoft.com/office/drawing/2014/main" id="{233A57A6-5730-BE27-B1AB-1D7677D1E5E1}"/>
              </a:ext>
            </a:extLst>
          </p:cNvPr>
          <p:cNvSpPr txBox="1"/>
          <p:nvPr/>
        </p:nvSpPr>
        <p:spPr>
          <a:xfrm>
            <a:off x="8613614" y="3966314"/>
            <a:ext cx="3020974" cy="1150938"/>
          </a:xfrm>
          <a:prstGeom prst="rect">
            <a:avLst/>
          </a:prstGeom>
          <a:noFill/>
          <a:ln>
            <a:noFill/>
          </a:ln>
        </p:spPr>
        <p:txBody>
          <a:bodyPr spcFirstLastPara="1" wrap="square" lIns="91425" tIns="45700" rIns="91425" bIns="45700" anchor="ctr" anchorCtr="0">
            <a:normAutofit/>
          </a:bodyPr>
          <a:lstStyle/>
          <a:p>
            <a:pPr marR="0" lvl="0" algn="ctr" rtl="0">
              <a:lnSpc>
                <a:spcPct val="90000"/>
              </a:lnSpc>
              <a:spcBef>
                <a:spcPts val="0"/>
              </a:spcBef>
              <a:spcAft>
                <a:spcPts val="0"/>
              </a:spcAft>
              <a:buClr>
                <a:srgbClr val="262626"/>
              </a:buClr>
              <a:buSzPts val="1800"/>
            </a:pPr>
            <a:r>
              <a:rPr lang="en-US" sz="2400" dirty="0">
                <a:solidFill>
                  <a:srgbClr val="262626"/>
                </a:solidFill>
              </a:rPr>
              <a:t>Container Image Distribution Spec</a:t>
            </a:r>
          </a:p>
        </p:txBody>
      </p:sp>
      <p:cxnSp>
        <p:nvCxnSpPr>
          <p:cNvPr id="8" name="Straight Connector 7">
            <a:extLst>
              <a:ext uri="{FF2B5EF4-FFF2-40B4-BE49-F238E27FC236}">
                <a16:creationId xmlns:a16="http://schemas.microsoft.com/office/drawing/2014/main" id="{7FA5FCDF-200B-FAE9-3625-45E4FE07484E}"/>
              </a:ext>
            </a:extLst>
          </p:cNvPr>
          <p:cNvCxnSpPr/>
          <p:nvPr/>
        </p:nvCxnSpPr>
        <p:spPr>
          <a:xfrm>
            <a:off x="4338322" y="3898001"/>
            <a:ext cx="0" cy="1298956"/>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FC93C3-765F-FE09-3437-7FD9AD855620}"/>
              </a:ext>
            </a:extLst>
          </p:cNvPr>
          <p:cNvCxnSpPr/>
          <p:nvPr/>
        </p:nvCxnSpPr>
        <p:spPr>
          <a:xfrm>
            <a:off x="8237019" y="3910234"/>
            <a:ext cx="0" cy="1298956"/>
          </a:xfrm>
          <a:prstGeom prst="line">
            <a:avLst/>
          </a:prstGeom>
          <a:ln w="38100"/>
        </p:spPr>
        <p:style>
          <a:lnRef idx="1">
            <a:schemeClr val="dk1"/>
          </a:lnRef>
          <a:fillRef idx="0">
            <a:schemeClr val="dk1"/>
          </a:fillRef>
          <a:effectRef idx="0">
            <a:schemeClr val="dk1"/>
          </a:effectRef>
          <a:fontRef idx="minor">
            <a:schemeClr val="tx1"/>
          </a:fontRef>
        </p:style>
      </p:cxnSp>
      <p:pic>
        <p:nvPicPr>
          <p:cNvPr id="15" name="Graphic 14" descr="Checklist with solid fill">
            <a:extLst>
              <a:ext uri="{FF2B5EF4-FFF2-40B4-BE49-F238E27FC236}">
                <a16:creationId xmlns:a16="http://schemas.microsoft.com/office/drawing/2014/main" id="{7F6CFC14-5D04-25C0-0A5F-F93B35E39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2777" y="4196867"/>
            <a:ext cx="581675" cy="581675"/>
          </a:xfrm>
          <a:prstGeom prst="rect">
            <a:avLst/>
          </a:prstGeom>
        </p:spPr>
      </p:pic>
      <p:pic>
        <p:nvPicPr>
          <p:cNvPr id="16" name="Graphic 15" descr="Checklist with solid fill">
            <a:extLst>
              <a:ext uri="{FF2B5EF4-FFF2-40B4-BE49-F238E27FC236}">
                <a16:creationId xmlns:a16="http://schemas.microsoft.com/office/drawing/2014/main" id="{97A5ECD5-8099-CB80-3E79-D5F0AE062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3250" y="4250946"/>
            <a:ext cx="581675" cy="581675"/>
          </a:xfrm>
          <a:prstGeom prst="rect">
            <a:avLst/>
          </a:prstGeom>
        </p:spPr>
      </p:pic>
      <p:pic>
        <p:nvPicPr>
          <p:cNvPr id="17" name="Graphic 16" descr="Checklist with solid fill">
            <a:extLst>
              <a:ext uri="{FF2B5EF4-FFF2-40B4-BE49-F238E27FC236}">
                <a16:creationId xmlns:a16="http://schemas.microsoft.com/office/drawing/2014/main" id="{0E106B7C-9E18-FD8B-5E6A-579CBE8D8D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574" y="4268874"/>
            <a:ext cx="581675" cy="581675"/>
          </a:xfrm>
          <a:prstGeom prst="rect">
            <a:avLst/>
          </a:prstGeom>
        </p:spPr>
      </p:pic>
      <p:grpSp>
        <p:nvGrpSpPr>
          <p:cNvPr id="22" name="Group 21">
            <a:extLst>
              <a:ext uri="{FF2B5EF4-FFF2-40B4-BE49-F238E27FC236}">
                <a16:creationId xmlns:a16="http://schemas.microsoft.com/office/drawing/2014/main" id="{3FA5110D-1155-7B3E-89FC-728FF7A69367}"/>
              </a:ext>
            </a:extLst>
          </p:cNvPr>
          <p:cNvGrpSpPr/>
          <p:nvPr/>
        </p:nvGrpSpPr>
        <p:grpSpPr>
          <a:xfrm>
            <a:off x="5833798" y="5354951"/>
            <a:ext cx="4213172" cy="1190905"/>
            <a:chOff x="5833798" y="5354951"/>
            <a:chExt cx="4213172" cy="1190905"/>
          </a:xfrm>
        </p:grpSpPr>
        <p:sp>
          <p:nvSpPr>
            <p:cNvPr id="4" name="TextBox 3">
              <a:extLst>
                <a:ext uri="{FF2B5EF4-FFF2-40B4-BE49-F238E27FC236}">
                  <a16:creationId xmlns:a16="http://schemas.microsoft.com/office/drawing/2014/main" id="{98DEDD7C-1E8F-89C2-D0EB-379CC46ED8CD}"/>
                </a:ext>
              </a:extLst>
            </p:cNvPr>
            <p:cNvSpPr txBox="1"/>
            <p:nvPr/>
          </p:nvSpPr>
          <p:spPr>
            <a:xfrm>
              <a:off x="6699478" y="5426033"/>
              <a:ext cx="3347492" cy="1015663"/>
            </a:xfrm>
            <a:prstGeom prst="rect">
              <a:avLst/>
            </a:prstGeom>
            <a:noFill/>
          </p:spPr>
          <p:txBody>
            <a:bodyPr wrap="square" rtlCol="0">
              <a:spAutoFit/>
            </a:bodyPr>
            <a:lstStyle/>
            <a:p>
              <a:r>
                <a:rPr lang="en-US" sz="2000" dirty="0"/>
                <a:t>Docker donated its container format, runtime, and </a:t>
              </a:r>
              <a:r>
                <a:rPr lang="en-US" sz="2000" dirty="0" err="1"/>
                <a:t>runC</a:t>
              </a:r>
              <a:r>
                <a:rPr lang="en-US" sz="2000" dirty="0"/>
                <a:t>, to the OCI</a:t>
              </a:r>
            </a:p>
          </p:txBody>
        </p:sp>
        <p:sp>
          <p:nvSpPr>
            <p:cNvPr id="19" name="TextBox 18">
              <a:extLst>
                <a:ext uri="{FF2B5EF4-FFF2-40B4-BE49-F238E27FC236}">
                  <a16:creationId xmlns:a16="http://schemas.microsoft.com/office/drawing/2014/main" id="{58413971-9E98-8D69-55D3-A28E14DBB3A0}"/>
                </a:ext>
              </a:extLst>
            </p:cNvPr>
            <p:cNvSpPr txBox="1"/>
            <p:nvPr/>
          </p:nvSpPr>
          <p:spPr>
            <a:xfrm>
              <a:off x="5833798" y="5530193"/>
              <a:ext cx="1218603" cy="1015663"/>
            </a:xfrm>
            <a:prstGeom prst="rect">
              <a:avLst/>
            </a:prstGeom>
            <a:noFill/>
          </p:spPr>
          <p:txBody>
            <a:bodyPr wrap="square">
              <a:spAutoFit/>
            </a:bodyPr>
            <a:lstStyle/>
            <a:p>
              <a:r>
                <a:rPr lang="en-US" sz="6000" dirty="0">
                  <a:effectLst/>
                  <a:latin typeface="Apple Color Emoji" pitchFamily="2" charset="0"/>
                </a:rPr>
                <a:t>🙏</a:t>
              </a:r>
            </a:p>
          </p:txBody>
        </p:sp>
        <p:sp>
          <p:nvSpPr>
            <p:cNvPr id="21" name="Rectangle 20">
              <a:extLst>
                <a:ext uri="{FF2B5EF4-FFF2-40B4-BE49-F238E27FC236}">
                  <a16:creationId xmlns:a16="http://schemas.microsoft.com/office/drawing/2014/main" id="{C2F300E9-3632-C834-677A-96C1F709020E}"/>
                </a:ext>
              </a:extLst>
            </p:cNvPr>
            <p:cNvSpPr/>
            <p:nvPr/>
          </p:nvSpPr>
          <p:spPr>
            <a:xfrm>
              <a:off x="5833799" y="5354951"/>
              <a:ext cx="4152884" cy="1130867"/>
            </a:xfrm>
            <a:prstGeom prst="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2" name="Sequential Access Storage 1">
            <a:extLst>
              <a:ext uri="{FF2B5EF4-FFF2-40B4-BE49-F238E27FC236}">
                <a16:creationId xmlns:a16="http://schemas.microsoft.com/office/drawing/2014/main" id="{CF9258FD-EF18-3DF7-731F-19690665A273}"/>
              </a:ext>
            </a:extLst>
          </p:cNvPr>
          <p:cNvSpPr/>
          <p:nvPr/>
        </p:nvSpPr>
        <p:spPr>
          <a:xfrm>
            <a:off x="215152" y="2109624"/>
            <a:ext cx="2796988" cy="1792941"/>
          </a:xfrm>
          <a:prstGeom prst="flowChartMagneticTap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It works on my machine!</a:t>
            </a:r>
          </a:p>
        </p:txBody>
      </p:sp>
      <mc:AlternateContent xmlns:mc="http://schemas.openxmlformats.org/markup-compatibility/2006">
        <mc:Choice xmlns:am3d="http://schemas.microsoft.com/office/drawing/2017/model3d" Requires="am3d">
          <p:graphicFrame>
            <p:nvGraphicFramePr>
              <p:cNvPr id="3" name="3D Model 2" descr="Surface Laptop - Graphite Gold">
                <a:extLst>
                  <a:ext uri="{FF2B5EF4-FFF2-40B4-BE49-F238E27FC236}">
                    <a16:creationId xmlns:a16="http://schemas.microsoft.com/office/drawing/2014/main" id="{33E0F801-C9C1-D6CA-4F6A-A36F7B658BEE}"/>
                  </a:ext>
                </a:extLst>
              </p:cNvPr>
              <p:cNvGraphicFramePr>
                <a:graphicFrameLocks noChangeAspect="1"/>
              </p:cNvGraphicFramePr>
              <p:nvPr>
                <p:extLst>
                  <p:ext uri="{D42A27DB-BD31-4B8C-83A1-F6EECF244321}">
                    <p14:modId xmlns:p14="http://schemas.microsoft.com/office/powerpoint/2010/main" val="516594852"/>
                  </p:ext>
                </p:extLst>
              </p:nvPr>
            </p:nvGraphicFramePr>
            <p:xfrm>
              <a:off x="1917947" y="2868833"/>
              <a:ext cx="4325183" cy="3690992"/>
            </p:xfrm>
            <a:graphic>
              <a:graphicData uri="http://schemas.microsoft.com/office/drawing/2017/model3d">
                <am3d:model3d r:embed="rId3">
                  <am3d:spPr>
                    <a:xfrm>
                      <a:off x="0" y="0"/>
                      <a:ext cx="4325183" cy="3690992"/>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1087021" ay="-444104" az="-144791"/>
                    <am3d:postTrans dx="0" dy="0" dz="0"/>
                  </am3d:trans>
                  <am3d:raster rName="Office3DRenderer" rVer="16.0.8326">
                    <am3d:blip r:embed="rId4"/>
                  </am3d:raster>
                  <am3d:objViewport viewportSz="53906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urface Laptop - Graphite Gold">
                <a:extLst>
                  <a:ext uri="{FF2B5EF4-FFF2-40B4-BE49-F238E27FC236}">
                    <a16:creationId xmlns:a16="http://schemas.microsoft.com/office/drawing/2014/main" id="{33E0F801-C9C1-D6CA-4F6A-A36F7B658BEE}"/>
                  </a:ext>
                </a:extLst>
              </p:cNvPr>
              <p:cNvPicPr>
                <a:picLocks noGrp="1" noRot="1" noChangeAspect="1" noMove="1" noResize="1" noEditPoints="1" noAdjustHandles="1" noChangeArrowheads="1" noChangeShapeType="1" noCrop="1"/>
              </p:cNvPicPr>
              <p:nvPr/>
            </p:nvPicPr>
            <p:blipFill>
              <a:blip r:embed="rId4"/>
              <a:stretch>
                <a:fillRect/>
              </a:stretch>
            </p:blipFill>
            <p:spPr>
              <a:xfrm>
                <a:off x="1917947" y="2868833"/>
                <a:ext cx="4325183" cy="36909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Server symbol">
                <a:extLst>
                  <a:ext uri="{FF2B5EF4-FFF2-40B4-BE49-F238E27FC236}">
                    <a16:creationId xmlns:a16="http://schemas.microsoft.com/office/drawing/2014/main" id="{514077F8-6726-00E4-F48F-88049BA679D5}"/>
                  </a:ext>
                </a:extLst>
              </p:cNvPr>
              <p:cNvGraphicFramePr/>
              <p:nvPr>
                <p:extLst>
                  <p:ext uri="{D42A27DB-BD31-4B8C-83A1-F6EECF244321}">
                    <p14:modId xmlns:p14="http://schemas.microsoft.com/office/powerpoint/2010/main" val="4245322469"/>
                  </p:ext>
                </p:extLst>
              </p:nvPr>
            </p:nvGraphicFramePr>
            <p:xfrm>
              <a:off x="7700141" y="1579795"/>
              <a:ext cx="1806223" cy="4406620"/>
            </p:xfrm>
            <a:graphic>
              <a:graphicData uri="http://schemas.microsoft.com/office/drawing/2017/model3d">
                <am3d:model3d r:embed="rId5">
                  <am3d:spPr>
                    <a:xfrm>
                      <a:off x="0" y="0"/>
                      <a:ext cx="1806223" cy="440662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m3d:postTrans dx="0" dy="0" dz="0"/>
                  </am3d:trans>
                  <am3d:raster rName="Office3DRenderer" rVer="16.0.8326">
                    <am3d:blip r:embed="rId6"/>
                  </am3d:raster>
                  <am3d:objViewport viewportSz="53326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erver symbol">
                <a:extLst>
                  <a:ext uri="{FF2B5EF4-FFF2-40B4-BE49-F238E27FC236}">
                    <a16:creationId xmlns:a16="http://schemas.microsoft.com/office/drawing/2014/main" id="{514077F8-6726-00E4-F48F-88049BA679D5}"/>
                  </a:ext>
                </a:extLst>
              </p:cNvPr>
              <p:cNvPicPr>
                <a:picLocks noGrp="1" noRot="1" noChangeAspect="1" noMove="1" noResize="1" noEditPoints="1" noAdjustHandles="1" noChangeArrowheads="1" noChangeShapeType="1" noCrop="1"/>
              </p:cNvPicPr>
              <p:nvPr/>
            </p:nvPicPr>
            <p:blipFill>
              <a:blip r:embed="rId6"/>
              <a:stretch>
                <a:fillRect/>
              </a:stretch>
            </p:blipFill>
            <p:spPr>
              <a:xfrm>
                <a:off x="7700141" y="1579795"/>
                <a:ext cx="1806223" cy="4406620"/>
              </a:xfrm>
              <a:prstGeom prst="rect">
                <a:avLst/>
              </a:prstGeom>
            </p:spPr>
          </p:pic>
        </mc:Fallback>
      </mc:AlternateContent>
      <p:pic>
        <p:nvPicPr>
          <p:cNvPr id="6" name="Graphic 5" descr="Gauge with solid fill">
            <a:extLst>
              <a:ext uri="{FF2B5EF4-FFF2-40B4-BE49-F238E27FC236}">
                <a16:creationId xmlns:a16="http://schemas.microsoft.com/office/drawing/2014/main" id="{E3D73A3B-F62D-2B1E-0AB0-E734956C2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4271" y="2229439"/>
            <a:ext cx="2352577" cy="2225722"/>
          </a:xfrm>
          <a:prstGeom prst="rect">
            <a:avLst/>
          </a:prstGeom>
        </p:spPr>
      </p:pic>
      <p:sp>
        <p:nvSpPr>
          <p:cNvPr id="9" name="Rectangle 8">
            <a:extLst>
              <a:ext uri="{FF2B5EF4-FFF2-40B4-BE49-F238E27FC236}">
                <a16:creationId xmlns:a16="http://schemas.microsoft.com/office/drawing/2014/main" id="{B61EAEF0-4A90-AA69-9AE9-A3FC33AA63B4}"/>
              </a:ext>
            </a:extLst>
          </p:cNvPr>
          <p:cNvSpPr/>
          <p:nvPr/>
        </p:nvSpPr>
        <p:spPr>
          <a:xfrm>
            <a:off x="9717036" y="5522258"/>
            <a:ext cx="2474964" cy="10375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Warning with solid fill">
            <a:extLst>
              <a:ext uri="{FF2B5EF4-FFF2-40B4-BE49-F238E27FC236}">
                <a16:creationId xmlns:a16="http://schemas.microsoft.com/office/drawing/2014/main" id="{C03DE011-4ABB-5E78-F4DA-0B1A66D36D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3687" y="1622778"/>
            <a:ext cx="1806222" cy="1806222"/>
          </a:xfrm>
          <a:prstGeom prst="rect">
            <a:avLst/>
          </a:prstGeom>
        </p:spPr>
      </p:pic>
    </p:spTree>
    <p:extLst>
      <p:ext uri="{BB962C8B-B14F-4D97-AF65-F5344CB8AC3E}">
        <p14:creationId xmlns:p14="http://schemas.microsoft.com/office/powerpoint/2010/main" val="3863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par>
                          <p:cTn id="24" fill="hold">
                            <p:stCondLst>
                              <p:cond delay="500"/>
                            </p:stCondLst>
                            <p:childTnLst>
                              <p:par>
                                <p:cTn id="25" presetID="9" presetClass="entr" presetSubtype="0" fill="hold" nodeType="afterEffect">
                                  <p:stCondLst>
                                    <p:cond delay="100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451e5cb14d_0_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R="0" lvl="0" algn="l" rtl="0">
              <a:lnSpc>
                <a:spcPct val="90000"/>
              </a:lnSpc>
              <a:spcBef>
                <a:spcPts val="0"/>
              </a:spcBef>
              <a:spcAft>
                <a:spcPts val="0"/>
              </a:spcAft>
              <a:buClr>
                <a:srgbClr val="4F1971"/>
              </a:buClr>
              <a:buSzPts val="4000"/>
            </a:pPr>
            <a:r>
              <a:rPr lang="en-US" sz="4000" b="1" dirty="0">
                <a:solidFill>
                  <a:srgbClr val="4F1971"/>
                </a:solidFill>
              </a:rPr>
              <a:t>Containerization</a:t>
            </a:r>
            <a:endParaRPr sz="1400" b="0" i="0" u="none" strike="noStrike" cap="none" dirty="0">
              <a:solidFill>
                <a:srgbClr val="000000"/>
              </a:solidFill>
              <a:latin typeface="Arial"/>
              <a:ea typeface="Arial"/>
              <a:cs typeface="Arial"/>
              <a:sym typeface="Arial"/>
            </a:endParaRPr>
          </a:p>
        </p:txBody>
      </p:sp>
      <p:sp>
        <p:nvSpPr>
          <p:cNvPr id="121" name="Google Shape;121;g2451e5cb14d_0_5"/>
          <p:cNvSpPr txBox="1"/>
          <p:nvPr/>
        </p:nvSpPr>
        <p:spPr>
          <a:xfrm>
            <a:off x="403675" y="933722"/>
            <a:ext cx="10515600" cy="540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endParaRPr sz="1800" dirty="0">
              <a:solidFill>
                <a:srgbClr val="262626"/>
              </a:solidFill>
            </a:endParaRPr>
          </a:p>
        </p:txBody>
      </p:sp>
      <p:pic>
        <p:nvPicPr>
          <p:cNvPr id="3" name="Picture 235">
            <a:extLst>
              <a:ext uri="{FF2B5EF4-FFF2-40B4-BE49-F238E27FC236}">
                <a16:creationId xmlns:a16="http://schemas.microsoft.com/office/drawing/2014/main" id="{816F24FE-B3C5-D9CE-35D8-42F910812548}"/>
              </a:ext>
            </a:extLst>
          </p:cNvPr>
          <p:cNvPicPr/>
          <p:nvPr/>
        </p:nvPicPr>
        <p:blipFill>
          <a:blip r:embed="rId3"/>
          <a:stretch/>
        </p:blipFill>
        <p:spPr>
          <a:xfrm>
            <a:off x="557532" y="2024139"/>
            <a:ext cx="3365476" cy="2809722"/>
          </a:xfrm>
          <a:prstGeom prst="rect">
            <a:avLst/>
          </a:prstGeom>
          <a:ln>
            <a:solidFill>
              <a:srgbClr val="3465A4"/>
            </a:solidFill>
            <a:custDash>
              <a:ds d="74000" sp="74000"/>
              <a:ds d="74000" sp="74000"/>
            </a:custDash>
          </a:ln>
        </p:spPr>
      </p:pic>
      <p:pic>
        <p:nvPicPr>
          <p:cNvPr id="4" name="Picture 236">
            <a:extLst>
              <a:ext uri="{FF2B5EF4-FFF2-40B4-BE49-F238E27FC236}">
                <a16:creationId xmlns:a16="http://schemas.microsoft.com/office/drawing/2014/main" id="{DB5DF8CC-CDFB-9E9A-31BA-4DD1F72040C5}"/>
              </a:ext>
            </a:extLst>
          </p:cNvPr>
          <p:cNvPicPr/>
          <p:nvPr/>
        </p:nvPicPr>
        <p:blipFill>
          <a:blip r:embed="rId4"/>
          <a:stretch/>
        </p:blipFill>
        <p:spPr>
          <a:xfrm>
            <a:off x="9301800" y="2871632"/>
            <a:ext cx="2706480" cy="1527480"/>
          </a:xfrm>
          <a:prstGeom prst="rect">
            <a:avLst/>
          </a:prstGeom>
          <a:ln>
            <a:noFill/>
          </a:ln>
        </p:spPr>
      </p:pic>
      <p:sp>
        <p:nvSpPr>
          <p:cNvPr id="5" name="Striped Right Arrow 4">
            <a:extLst>
              <a:ext uri="{FF2B5EF4-FFF2-40B4-BE49-F238E27FC236}">
                <a16:creationId xmlns:a16="http://schemas.microsoft.com/office/drawing/2014/main" id="{7521E81A-5B26-8EFA-80F0-A012D19F7506}"/>
              </a:ext>
            </a:extLst>
          </p:cNvPr>
          <p:cNvSpPr/>
          <p:nvPr/>
        </p:nvSpPr>
        <p:spPr>
          <a:xfrm rot="10800000">
            <a:off x="7913667" y="3005378"/>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riped Right Arrow 5">
            <a:extLst>
              <a:ext uri="{FF2B5EF4-FFF2-40B4-BE49-F238E27FC236}">
                <a16:creationId xmlns:a16="http://schemas.microsoft.com/office/drawing/2014/main" id="{7F0A2409-2742-E9F8-A9A9-55EEECAB691C}"/>
              </a:ext>
            </a:extLst>
          </p:cNvPr>
          <p:cNvSpPr/>
          <p:nvPr/>
        </p:nvSpPr>
        <p:spPr>
          <a:xfrm>
            <a:off x="4057409" y="2952937"/>
            <a:ext cx="1238491" cy="942389"/>
          </a:xfrm>
          <a:prstGeom prst="striped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395796-FFB1-0E9F-6702-8FA79FE1CA8F}"/>
              </a:ext>
            </a:extLst>
          </p:cNvPr>
          <p:cNvSpPr>
            <a:spLocks/>
          </p:cNvSpPr>
          <p:nvPr/>
        </p:nvSpPr>
        <p:spPr>
          <a:xfrm>
            <a:off x="5224462" y="417709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0" name="Rectangle 9">
            <a:extLst>
              <a:ext uri="{FF2B5EF4-FFF2-40B4-BE49-F238E27FC236}">
                <a16:creationId xmlns:a16="http://schemas.microsoft.com/office/drawing/2014/main" id="{D77C2B98-ED8C-11B3-B095-855822190064}"/>
              </a:ext>
            </a:extLst>
          </p:cNvPr>
          <p:cNvSpPr>
            <a:spLocks/>
          </p:cNvSpPr>
          <p:nvPr/>
        </p:nvSpPr>
        <p:spPr>
          <a:xfrm>
            <a:off x="5224462" y="391913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7F56F0E-D989-DF92-FB3C-797DF857FEDE}"/>
              </a:ext>
            </a:extLst>
          </p:cNvPr>
          <p:cNvSpPr>
            <a:spLocks/>
          </p:cNvSpPr>
          <p:nvPr/>
        </p:nvSpPr>
        <p:spPr>
          <a:xfrm>
            <a:off x="5224462" y="366152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C27F90-F7A5-B619-F8A3-D84CCC952C13}"/>
              </a:ext>
            </a:extLst>
          </p:cNvPr>
          <p:cNvSpPr>
            <a:spLocks/>
          </p:cNvSpPr>
          <p:nvPr/>
        </p:nvSpPr>
        <p:spPr>
          <a:xfrm>
            <a:off x="5224462" y="340806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366AAB-2E7E-9CBF-E0BF-1CB1C97E2C49}"/>
              </a:ext>
            </a:extLst>
          </p:cNvPr>
          <p:cNvSpPr>
            <a:spLocks/>
          </p:cNvSpPr>
          <p:nvPr/>
        </p:nvSpPr>
        <p:spPr>
          <a:xfrm>
            <a:off x="5224462" y="315045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AF0BDA-2B84-E3E3-3AA3-30D2E00AFEF1}"/>
              </a:ext>
            </a:extLst>
          </p:cNvPr>
          <p:cNvSpPr>
            <a:spLocks/>
          </p:cNvSpPr>
          <p:nvPr/>
        </p:nvSpPr>
        <p:spPr>
          <a:xfrm>
            <a:off x="5224462" y="289248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2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300"/>
                                        <p:tgtEl>
                                          <p:spTgt spid="9"/>
                                        </p:tgtEl>
                                        <p:attrNameLst>
                                          <p:attrName>ppt_y</p:attrName>
                                        </p:attrNameLst>
                                      </p:cBhvr>
                                      <p:tavLst>
                                        <p:tav tm="0">
                                          <p:val>
                                            <p:strVal val="#ppt_y+#ppt_h*1.125000"/>
                                          </p:val>
                                        </p:tav>
                                        <p:tav tm="100000">
                                          <p:val>
                                            <p:strVal val="#ppt_y"/>
                                          </p:val>
                                        </p:tav>
                                      </p:tavLst>
                                    </p:anim>
                                    <p:animEffect transition="in" filter="wipe(up)">
                                      <p:cBhvr>
                                        <p:cTn id="16" dur="300"/>
                                        <p:tgtEl>
                                          <p:spTgt spid="9"/>
                                        </p:tgtEl>
                                      </p:cBhvr>
                                    </p:animEffect>
                                  </p:childTnLst>
                                </p:cTn>
                              </p:par>
                            </p:childTnLst>
                          </p:cTn>
                        </p:par>
                        <p:par>
                          <p:cTn id="17" fill="hold">
                            <p:stCondLst>
                              <p:cond delay="3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300"/>
                                        <p:tgtEl>
                                          <p:spTgt spid="10"/>
                                        </p:tgtEl>
                                        <p:attrNameLst>
                                          <p:attrName>ppt_y</p:attrName>
                                        </p:attrNameLst>
                                      </p:cBhvr>
                                      <p:tavLst>
                                        <p:tav tm="0">
                                          <p:val>
                                            <p:strVal val="#ppt_y+#ppt_h*1.125000"/>
                                          </p:val>
                                        </p:tav>
                                        <p:tav tm="100000">
                                          <p:val>
                                            <p:strVal val="#ppt_y"/>
                                          </p:val>
                                        </p:tav>
                                      </p:tavLst>
                                    </p:anim>
                                    <p:animEffect transition="in" filter="wipe(up)">
                                      <p:cBhvr>
                                        <p:cTn id="21" dur="300"/>
                                        <p:tgtEl>
                                          <p:spTgt spid="10"/>
                                        </p:tgtEl>
                                      </p:cBhvr>
                                    </p:animEffect>
                                  </p:childTnLst>
                                </p:cTn>
                              </p:par>
                            </p:childTnLst>
                          </p:cTn>
                        </p:par>
                        <p:par>
                          <p:cTn id="22" fill="hold">
                            <p:stCondLst>
                              <p:cond delay="600"/>
                            </p:stCondLst>
                            <p:childTnLst>
                              <p:par>
                                <p:cTn id="23" presetID="1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300"/>
                                        <p:tgtEl>
                                          <p:spTgt spid="11"/>
                                        </p:tgtEl>
                                        <p:attrNameLst>
                                          <p:attrName>ppt_y</p:attrName>
                                        </p:attrNameLst>
                                      </p:cBhvr>
                                      <p:tavLst>
                                        <p:tav tm="0">
                                          <p:val>
                                            <p:strVal val="#ppt_y+#ppt_h*1.125000"/>
                                          </p:val>
                                        </p:tav>
                                        <p:tav tm="100000">
                                          <p:val>
                                            <p:strVal val="#ppt_y"/>
                                          </p:val>
                                        </p:tav>
                                      </p:tavLst>
                                    </p:anim>
                                    <p:animEffect transition="in" filter="wipe(up)">
                                      <p:cBhvr>
                                        <p:cTn id="26" dur="300"/>
                                        <p:tgtEl>
                                          <p:spTgt spid="11"/>
                                        </p:tgtEl>
                                      </p:cBhvr>
                                    </p:animEffect>
                                  </p:childTnLst>
                                </p:cTn>
                              </p:par>
                            </p:childTnLst>
                          </p:cTn>
                        </p:par>
                        <p:par>
                          <p:cTn id="27" fill="hold">
                            <p:stCondLst>
                              <p:cond delay="900"/>
                            </p:stCondLst>
                            <p:childTnLst>
                              <p:par>
                                <p:cTn id="28" presetID="1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300"/>
                                        <p:tgtEl>
                                          <p:spTgt spid="12"/>
                                        </p:tgtEl>
                                        <p:attrNameLst>
                                          <p:attrName>ppt_y</p:attrName>
                                        </p:attrNameLst>
                                      </p:cBhvr>
                                      <p:tavLst>
                                        <p:tav tm="0">
                                          <p:val>
                                            <p:strVal val="#ppt_y+#ppt_h*1.125000"/>
                                          </p:val>
                                        </p:tav>
                                        <p:tav tm="100000">
                                          <p:val>
                                            <p:strVal val="#ppt_y"/>
                                          </p:val>
                                        </p:tav>
                                      </p:tavLst>
                                    </p:anim>
                                    <p:animEffect transition="in" filter="wipe(up)">
                                      <p:cBhvr>
                                        <p:cTn id="31" dur="300"/>
                                        <p:tgtEl>
                                          <p:spTgt spid="12"/>
                                        </p:tgtEl>
                                      </p:cBhvr>
                                    </p:animEffect>
                                  </p:childTnLst>
                                </p:cTn>
                              </p:par>
                            </p:childTnLst>
                          </p:cTn>
                        </p:par>
                        <p:par>
                          <p:cTn id="32" fill="hold">
                            <p:stCondLst>
                              <p:cond delay="1200"/>
                            </p:stCondLst>
                            <p:childTnLst>
                              <p:par>
                                <p:cTn id="33" presetID="1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
                                        <p:tgtEl>
                                          <p:spTgt spid="13"/>
                                        </p:tgtEl>
                                        <p:attrNameLst>
                                          <p:attrName>ppt_y</p:attrName>
                                        </p:attrNameLst>
                                      </p:cBhvr>
                                      <p:tavLst>
                                        <p:tav tm="0">
                                          <p:val>
                                            <p:strVal val="#ppt_y+#ppt_h*1.125000"/>
                                          </p:val>
                                        </p:tav>
                                        <p:tav tm="100000">
                                          <p:val>
                                            <p:strVal val="#ppt_y"/>
                                          </p:val>
                                        </p:tav>
                                      </p:tavLst>
                                    </p:anim>
                                    <p:animEffect transition="in" filter="wipe(up)">
                                      <p:cBhvr>
                                        <p:cTn id="36" dur="300"/>
                                        <p:tgtEl>
                                          <p:spTgt spid="13"/>
                                        </p:tgtEl>
                                      </p:cBhvr>
                                    </p:animEffect>
                                  </p:childTnLst>
                                </p:cTn>
                              </p:par>
                            </p:childTnLst>
                          </p:cTn>
                        </p:par>
                        <p:par>
                          <p:cTn id="37" fill="hold">
                            <p:stCondLst>
                              <p:cond delay="1500"/>
                            </p:stCondLst>
                            <p:childTnLst>
                              <p:par>
                                <p:cTn id="38" presetID="1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300"/>
                                        <p:tgtEl>
                                          <p:spTgt spid="14"/>
                                        </p:tgtEl>
                                        <p:attrNameLst>
                                          <p:attrName>ppt_y</p:attrName>
                                        </p:attrNameLst>
                                      </p:cBhvr>
                                      <p:tavLst>
                                        <p:tav tm="0">
                                          <p:val>
                                            <p:strVal val="#ppt_y+#ppt_h*1.125000"/>
                                          </p:val>
                                        </p:tav>
                                        <p:tav tm="100000">
                                          <p:val>
                                            <p:strVal val="#ppt_y"/>
                                          </p:val>
                                        </p:tav>
                                      </p:tavLst>
                                    </p:anim>
                                    <p:animEffect transition="in" filter="wipe(up)">
                                      <p:cBhvr>
                                        <p:cTn id="41"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94009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629488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0 -1.48148E-6 L 0 -1.4456 " pathEditMode="relative" rAng="0" ptsTypes="AA">
                                      <p:cBhvr>
                                        <p:cTn id="6" dur="500" fill="hold"/>
                                        <p:tgtEl>
                                          <p:spTgt spid="97"/>
                                        </p:tgtEl>
                                        <p:attrNameLst>
                                          <p:attrName>ppt_x</p:attrName>
                                          <p:attrName>ppt_y</p:attrName>
                                        </p:attrNameLst>
                                      </p:cBhvr>
                                      <p:rCtr x="0" y="-7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29841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3836894"/>
            <a:ext cx="5219871" cy="234875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20778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71409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9" name="Right Arrow 28">
            <a:extLst>
              <a:ext uri="{FF2B5EF4-FFF2-40B4-BE49-F238E27FC236}">
                <a16:creationId xmlns:a16="http://schemas.microsoft.com/office/drawing/2014/main" id="{8DAE203E-C0E0-335D-34E8-0DD79AD95958}"/>
              </a:ext>
            </a:extLst>
          </p:cNvPr>
          <p:cNvSpPr/>
          <p:nvPr/>
        </p:nvSpPr>
        <p:spPr>
          <a:xfrm>
            <a:off x="3044962" y="3596405"/>
            <a:ext cx="5739809" cy="662320"/>
          </a:xfrm>
          <a:prstGeom prst="rightArrow">
            <a:avLst/>
          </a:prstGeom>
          <a:ln>
            <a:solidFill>
              <a:schemeClr val="accent1">
                <a:shade val="15000"/>
                <a:alpha val="6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Google Shape;132;g24dc731f540_0_7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Runtime</a:t>
            </a:r>
          </a:p>
        </p:txBody>
      </p:sp>
      <p:sp>
        <p:nvSpPr>
          <p:cNvPr id="133" name="Google Shape;133;g24dc731f540_0_75"/>
          <p:cNvSpPr txBox="1"/>
          <p:nvPr/>
        </p:nvSpPr>
        <p:spPr>
          <a:xfrm>
            <a:off x="3921286" y="4087869"/>
            <a:ext cx="4863485" cy="13257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Container runtime runs executes containers </a:t>
            </a:r>
          </a:p>
          <a:p>
            <a:pPr marL="0" marR="0" lvl="0" indent="0" algn="ctr"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based on container </a:t>
            </a:r>
            <a:r>
              <a:rPr lang="en-US" sz="1800" dirty="0">
                <a:solidFill>
                  <a:srgbClr val="262626"/>
                </a:solidFill>
              </a:rPr>
              <a:t>images</a:t>
            </a:r>
            <a:endParaRPr sz="1400" b="0" i="0" u="none" strike="noStrike" cap="none" dirty="0">
              <a:solidFill>
                <a:srgbClr val="000000"/>
              </a:solidFill>
              <a:latin typeface="Arial"/>
              <a:ea typeface="Arial"/>
              <a:cs typeface="Arial"/>
              <a:sym typeface="Arial"/>
            </a:endParaRPr>
          </a:p>
        </p:txBody>
      </p:sp>
      <p:pic>
        <p:nvPicPr>
          <p:cNvPr id="4" name="Graphic 3">
            <a:extLst>
              <a:ext uri="{FF2B5EF4-FFF2-40B4-BE49-F238E27FC236}">
                <a16:creationId xmlns:a16="http://schemas.microsoft.com/office/drawing/2014/main" id="{3307C375-4A43-524F-9520-737456A432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956" y="1173488"/>
            <a:ext cx="1295400" cy="2133600"/>
          </a:xfrm>
          <a:prstGeom prst="rect">
            <a:avLst/>
          </a:prstGeom>
        </p:spPr>
      </p:pic>
      <p:pic>
        <p:nvPicPr>
          <p:cNvPr id="7" name="Picture 6">
            <a:extLst>
              <a:ext uri="{FF2B5EF4-FFF2-40B4-BE49-F238E27FC236}">
                <a16:creationId xmlns:a16="http://schemas.microsoft.com/office/drawing/2014/main" id="{76BD00C5-DD11-BA53-C40D-BEB9AC1275AA}"/>
              </a:ext>
            </a:extLst>
          </p:cNvPr>
          <p:cNvPicPr>
            <a:picLocks noChangeAspect="1"/>
          </p:cNvPicPr>
          <p:nvPr/>
        </p:nvPicPr>
        <p:blipFill>
          <a:blip r:embed="rId5"/>
          <a:stretch>
            <a:fillRect/>
          </a:stretch>
        </p:blipFill>
        <p:spPr>
          <a:xfrm>
            <a:off x="1211856" y="1144188"/>
            <a:ext cx="4429748" cy="1139710"/>
          </a:xfrm>
          <a:prstGeom prst="rect">
            <a:avLst/>
          </a:prstGeom>
        </p:spPr>
      </p:pic>
      <p:sp>
        <p:nvSpPr>
          <p:cNvPr id="8" name="Rectangle 7">
            <a:extLst>
              <a:ext uri="{FF2B5EF4-FFF2-40B4-BE49-F238E27FC236}">
                <a16:creationId xmlns:a16="http://schemas.microsoft.com/office/drawing/2014/main" id="{C08E3842-9444-50D9-46E0-3136FC3C7B67}"/>
              </a:ext>
            </a:extLst>
          </p:cNvPr>
          <p:cNvSpPr>
            <a:spLocks/>
          </p:cNvSpPr>
          <p:nvPr/>
        </p:nvSpPr>
        <p:spPr>
          <a:xfrm>
            <a:off x="9038180"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9" name="Rectangle 8">
            <a:extLst>
              <a:ext uri="{FF2B5EF4-FFF2-40B4-BE49-F238E27FC236}">
                <a16:creationId xmlns:a16="http://schemas.microsoft.com/office/drawing/2014/main" id="{B5AB00B0-AD9A-64FE-A534-2CFE1319A1F9}"/>
              </a:ext>
            </a:extLst>
          </p:cNvPr>
          <p:cNvSpPr>
            <a:spLocks/>
          </p:cNvSpPr>
          <p:nvPr/>
        </p:nvSpPr>
        <p:spPr>
          <a:xfrm>
            <a:off x="9038180"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4B193D-474A-EF11-463D-1552ED0653E0}"/>
              </a:ext>
            </a:extLst>
          </p:cNvPr>
          <p:cNvSpPr>
            <a:spLocks/>
          </p:cNvSpPr>
          <p:nvPr/>
        </p:nvSpPr>
        <p:spPr>
          <a:xfrm>
            <a:off x="9038180"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E28BC7-5538-32C4-DC33-077BEB84387D}"/>
              </a:ext>
            </a:extLst>
          </p:cNvPr>
          <p:cNvSpPr>
            <a:spLocks/>
          </p:cNvSpPr>
          <p:nvPr/>
        </p:nvSpPr>
        <p:spPr>
          <a:xfrm>
            <a:off x="9038180"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C4740-D212-0512-E6E3-810C5BA323B4}"/>
              </a:ext>
            </a:extLst>
          </p:cNvPr>
          <p:cNvSpPr>
            <a:spLocks/>
          </p:cNvSpPr>
          <p:nvPr/>
        </p:nvSpPr>
        <p:spPr>
          <a:xfrm>
            <a:off x="9038180"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9AC3B-E8D7-D73E-5504-319FDBE1BDE7}"/>
              </a:ext>
            </a:extLst>
          </p:cNvPr>
          <p:cNvSpPr>
            <a:spLocks/>
          </p:cNvSpPr>
          <p:nvPr/>
        </p:nvSpPr>
        <p:spPr>
          <a:xfrm>
            <a:off x="9038180"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D707B2-667D-B380-5AF3-5A1162BEC9C7}"/>
              </a:ext>
            </a:extLst>
          </p:cNvPr>
          <p:cNvSpPr>
            <a:spLocks/>
          </p:cNvSpPr>
          <p:nvPr/>
        </p:nvSpPr>
        <p:spPr>
          <a:xfrm>
            <a:off x="9038180" y="3219415"/>
            <a:ext cx="1600200" cy="274320"/>
          </a:xfrm>
          <a:prstGeom prst="rect">
            <a:avLst/>
          </a:prstGeom>
          <a:solidFill>
            <a:schemeClr val="accent3">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bg1">
                <a:lumMod val="8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a:t>
            </a:r>
          </a:p>
        </p:txBody>
      </p:sp>
      <p:sp>
        <p:nvSpPr>
          <p:cNvPr id="22" name="Rectangle 21">
            <a:extLst>
              <a:ext uri="{FF2B5EF4-FFF2-40B4-BE49-F238E27FC236}">
                <a16:creationId xmlns:a16="http://schemas.microsoft.com/office/drawing/2014/main" id="{F0ED7300-4843-4306-1051-289351794CBE}"/>
              </a:ext>
            </a:extLst>
          </p:cNvPr>
          <p:cNvSpPr>
            <a:spLocks/>
          </p:cNvSpPr>
          <p:nvPr/>
        </p:nvSpPr>
        <p:spPr>
          <a:xfrm>
            <a:off x="444591" y="4736159"/>
            <a:ext cx="1600200" cy="274320"/>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23" name="Rectangle 22">
            <a:extLst>
              <a:ext uri="{FF2B5EF4-FFF2-40B4-BE49-F238E27FC236}">
                <a16:creationId xmlns:a16="http://schemas.microsoft.com/office/drawing/2014/main" id="{8937DF3B-9B9B-BE34-CC94-92F99A4E6D1C}"/>
              </a:ext>
            </a:extLst>
          </p:cNvPr>
          <p:cNvSpPr>
            <a:spLocks/>
          </p:cNvSpPr>
          <p:nvPr/>
        </p:nvSpPr>
        <p:spPr>
          <a:xfrm>
            <a:off x="444591" y="4478197"/>
            <a:ext cx="1600200" cy="274320"/>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C474ED8-D9CF-E527-C8B9-17D691E1C98C}"/>
              </a:ext>
            </a:extLst>
          </p:cNvPr>
          <p:cNvSpPr>
            <a:spLocks/>
          </p:cNvSpPr>
          <p:nvPr/>
        </p:nvSpPr>
        <p:spPr>
          <a:xfrm>
            <a:off x="444591" y="4220584"/>
            <a:ext cx="1600200" cy="274320"/>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A8C203C-241D-143B-048A-94328ED95ADF}"/>
              </a:ext>
            </a:extLst>
          </p:cNvPr>
          <p:cNvSpPr>
            <a:spLocks/>
          </p:cNvSpPr>
          <p:nvPr/>
        </p:nvSpPr>
        <p:spPr>
          <a:xfrm>
            <a:off x="444591" y="3967123"/>
            <a:ext cx="1600200" cy="274320"/>
          </a:xfrm>
          <a:prstGeom prst="rect">
            <a:avLst/>
          </a:prstGeom>
          <a:solidFill>
            <a:schemeClr val="accent2">
              <a:lumMod val="50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2"/>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2839C4-F474-6216-9DC8-6518E6312345}"/>
              </a:ext>
            </a:extLst>
          </p:cNvPr>
          <p:cNvSpPr>
            <a:spLocks/>
          </p:cNvSpPr>
          <p:nvPr/>
        </p:nvSpPr>
        <p:spPr>
          <a:xfrm>
            <a:off x="444591" y="3709510"/>
            <a:ext cx="1600200" cy="274320"/>
          </a:xfrm>
          <a:prstGeom prst="rect">
            <a:avLst/>
          </a:prstGeom>
          <a:solidFill>
            <a:schemeClr val="accent6">
              <a:lumMod val="75000"/>
            </a:schemeClr>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chemeClr val="accent6">
                <a:lumMod val="40000"/>
                <a:lumOff val="6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1D764F-AAB8-4604-2BE0-20AAFD81B64F}"/>
              </a:ext>
            </a:extLst>
          </p:cNvPr>
          <p:cNvSpPr>
            <a:spLocks/>
          </p:cNvSpPr>
          <p:nvPr/>
        </p:nvSpPr>
        <p:spPr>
          <a:xfrm>
            <a:off x="444591" y="3451548"/>
            <a:ext cx="1600200" cy="274320"/>
          </a:xfrm>
          <a:prstGeom prst="rect">
            <a:avLst/>
          </a:prstGeom>
          <a:solidFill>
            <a:srgbClr val="7030A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587500">
            <a:extrusionClr>
              <a:srgbClr val="CA66E0"/>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6759E3-1F74-0B45-9B56-9EAC452591EA}"/>
              </a:ext>
            </a:extLst>
          </p:cNvPr>
          <p:cNvSpPr/>
          <p:nvPr/>
        </p:nvSpPr>
        <p:spPr>
          <a:xfrm>
            <a:off x="7749497" y="1685158"/>
            <a:ext cx="1411463" cy="6321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err="1"/>
              <a:t>runc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100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300"/>
                                        <p:tgtEl>
                                          <p:spTgt spid="14"/>
                                        </p:tgtEl>
                                        <p:attrNameLst>
                                          <p:attrName>ppt_y</p:attrName>
                                        </p:attrNameLst>
                                      </p:cBhvr>
                                      <p:tavLst>
                                        <p:tav tm="0">
                                          <p:val>
                                            <p:strVal val="#ppt_y+#ppt_h*1.125000"/>
                                          </p:val>
                                        </p:tav>
                                        <p:tav tm="100000">
                                          <p:val>
                                            <p:strVal val="#ppt_y"/>
                                          </p:val>
                                        </p:tav>
                                      </p:tavLst>
                                    </p:anim>
                                    <p:animEffect transition="in" filter="wipe(up)">
                                      <p:cBhvr>
                                        <p:cTn id="13"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26" name="Picture 2">
            <a:extLst>
              <a:ext uri="{FF2B5EF4-FFF2-40B4-BE49-F238E27FC236}">
                <a16:creationId xmlns:a16="http://schemas.microsoft.com/office/drawing/2014/main" id="{865E97C6-26DD-A568-786B-8A39682AD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536" y="1155604"/>
            <a:ext cx="3556000" cy="3454400"/>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g24dc731f540_0_8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Registry</a:t>
            </a:r>
            <a:endParaRPr sz="1400" b="0" i="0" u="none" strike="noStrike" cap="none" dirty="0">
              <a:solidFill>
                <a:srgbClr val="000000"/>
              </a:solidFill>
              <a:latin typeface="Arial"/>
              <a:ea typeface="Arial"/>
              <a:cs typeface="Arial"/>
              <a:sym typeface="Arial"/>
            </a:endParaRPr>
          </a:p>
        </p:txBody>
      </p:sp>
      <p:sp>
        <p:nvSpPr>
          <p:cNvPr id="4" name="Google Shape;133;g24dc731f540_0_75">
            <a:extLst>
              <a:ext uri="{FF2B5EF4-FFF2-40B4-BE49-F238E27FC236}">
                <a16:creationId xmlns:a16="http://schemas.microsoft.com/office/drawing/2014/main" id="{219361C6-13E6-E49E-108A-701B840A41F9}"/>
              </a:ext>
            </a:extLst>
          </p:cNvPr>
          <p:cNvSpPr txBox="1"/>
          <p:nvPr/>
        </p:nvSpPr>
        <p:spPr>
          <a:xfrm>
            <a:off x="9933977" y="3770961"/>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dirty="0">
                <a:solidFill>
                  <a:srgbClr val="262626"/>
                </a:solidFill>
              </a:rPr>
              <a:t>Store and access container images</a:t>
            </a:r>
            <a:endParaRPr sz="20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8" name="3D Model 7" descr="Surface Laptop - Graphite Gold">
                <a:extLst>
                  <a:ext uri="{FF2B5EF4-FFF2-40B4-BE49-F238E27FC236}">
                    <a16:creationId xmlns:a16="http://schemas.microsoft.com/office/drawing/2014/main" id="{5B863F21-7FEB-5113-A01F-848B33CEC1B3}"/>
                  </a:ext>
                </a:extLst>
              </p:cNvPr>
              <p:cNvGraphicFramePr>
                <a:graphicFrameLocks noChangeAspect="1"/>
              </p:cNvGraphicFramePr>
              <p:nvPr>
                <p:extLst>
                  <p:ext uri="{D42A27DB-BD31-4B8C-83A1-F6EECF244321}">
                    <p14:modId xmlns:p14="http://schemas.microsoft.com/office/powerpoint/2010/main" val="694194063"/>
                  </p:ext>
                </p:extLst>
              </p:nvPr>
            </p:nvGraphicFramePr>
            <p:xfrm>
              <a:off x="560659" y="1088376"/>
              <a:ext cx="2001637" cy="2259516"/>
            </p:xfrm>
            <a:graphic>
              <a:graphicData uri="http://schemas.microsoft.com/office/drawing/2017/model3d">
                <am3d:model3d r:embed="rId4">
                  <am3d:spPr>
                    <a:xfrm>
                      <a:off x="0" y="0"/>
                      <a:ext cx="2001637" cy="2259516"/>
                    </a:xfrm>
                    <a:prstGeom prst="rect">
                      <a:avLst/>
                    </a:prstGeom>
                  </am3d:spPr>
                  <am3d:camera>
                    <am3d:pos x="0" y="0" z="63892626"/>
                    <am3d:up dx="0" dy="36000000" dz="0"/>
                    <am3d:lookAt x="0" y="0" z="0"/>
                    <am3d:perspective fov="2700000"/>
                  </am3d:camera>
                  <am3d:trans>
                    <am3d:meterPerModelUnit n="2762623" d="1000000"/>
                    <am3d:preTrans dx="336126" dy="-7631894" dz="337024"/>
                    <am3d:scale>
                      <am3d:sx n="1000000" d="1000000"/>
                      <am3d:sy n="1000000" d="1000000"/>
                      <am3d:sz n="1000000" d="1000000"/>
                    </am3d:scale>
                    <am3d:rot ax="2267425" ay="7034" az="5491"/>
                    <am3d:postTrans dx="0" dy="0" dz="0"/>
                  </am3d:trans>
                  <am3d:raster rName="Office3DRenderer" rVer="16.0.8326">
                    <am3d:blip r:embed="rId5"/>
                  </am3d:raster>
                  <am3d:objViewport viewportSz="29644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urface Laptop - Graphite Gold">
                <a:extLst>
                  <a:ext uri="{FF2B5EF4-FFF2-40B4-BE49-F238E27FC236}">
                    <a16:creationId xmlns:a16="http://schemas.microsoft.com/office/drawing/2014/main" id="{5B863F21-7FEB-5113-A01F-848B33CEC1B3}"/>
                  </a:ext>
                </a:extLst>
              </p:cNvPr>
              <p:cNvPicPr>
                <a:picLocks noGrp="1" noRot="1" noChangeAspect="1" noMove="1" noResize="1" noEditPoints="1" noAdjustHandles="1" noChangeArrowheads="1" noChangeShapeType="1" noCrop="1"/>
              </p:cNvPicPr>
              <p:nvPr/>
            </p:nvPicPr>
            <p:blipFill>
              <a:blip r:embed="rId5"/>
              <a:stretch>
                <a:fillRect/>
              </a:stretch>
            </p:blipFill>
            <p:spPr>
              <a:xfrm>
                <a:off x="560659" y="1088376"/>
                <a:ext cx="2001637" cy="2259516"/>
              </a:xfrm>
              <a:prstGeom prst="rect">
                <a:avLst/>
              </a:prstGeom>
            </p:spPr>
          </p:pic>
        </mc:Fallback>
      </mc:AlternateContent>
      <p:sp>
        <p:nvSpPr>
          <p:cNvPr id="9" name="Rectangle 8">
            <a:extLst>
              <a:ext uri="{FF2B5EF4-FFF2-40B4-BE49-F238E27FC236}">
                <a16:creationId xmlns:a16="http://schemas.microsoft.com/office/drawing/2014/main" id="{BFF29F1E-5E56-37E5-D259-142FD0F4FC24}"/>
              </a:ext>
            </a:extLst>
          </p:cNvPr>
          <p:cNvSpPr/>
          <p:nvPr/>
        </p:nvSpPr>
        <p:spPr>
          <a:xfrm>
            <a:off x="869795" y="1440894"/>
            <a:ext cx="1360449" cy="86821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tIns="0" bIns="274320" rtlCol="0" anchor="ctr"/>
          <a:lstStyle/>
          <a:p>
            <a:pPr algn="ctr"/>
            <a:r>
              <a:rPr lang="en-US" sz="1600" dirty="0">
                <a:solidFill>
                  <a:schemeClr val="tx1"/>
                </a:solidFill>
              </a:rPr>
              <a:t>docker build</a:t>
            </a:r>
          </a:p>
        </p:txBody>
      </p:sp>
      <p:sp>
        <p:nvSpPr>
          <p:cNvPr id="10" name="Striped Right Arrow 9">
            <a:extLst>
              <a:ext uri="{FF2B5EF4-FFF2-40B4-BE49-F238E27FC236}">
                <a16:creationId xmlns:a16="http://schemas.microsoft.com/office/drawing/2014/main" id="{92EE876D-21B7-0DA5-E763-39D978C58716}"/>
              </a:ext>
            </a:extLst>
          </p:cNvPr>
          <p:cNvSpPr/>
          <p:nvPr/>
        </p:nvSpPr>
        <p:spPr>
          <a:xfrm>
            <a:off x="2442118" y="1744207"/>
            <a:ext cx="880945"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654AE-C5D5-1E67-1276-63537C03C82A}"/>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B0A4D5-D992-3AF2-58F2-D42E850FF39D}"/>
              </a:ext>
            </a:extLst>
          </p:cNvPr>
          <p:cNvSpPr>
            <a:spLocks noChangeAspect="1"/>
          </p:cNvSpPr>
          <p:nvPr/>
        </p:nvSpPr>
        <p:spPr>
          <a:xfrm flipH="1">
            <a:off x="3545160" y="270870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D1E42-589A-CEAC-35BC-6F7F1B2E6908}"/>
              </a:ext>
            </a:extLst>
          </p:cNvPr>
          <p:cNvSpPr>
            <a:spLocks noChangeAspect="1"/>
          </p:cNvSpPr>
          <p:nvPr/>
        </p:nvSpPr>
        <p:spPr>
          <a:xfrm flipH="1">
            <a:off x="3545160" y="20368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ocument with solid fill">
            <a:extLst>
              <a:ext uri="{FF2B5EF4-FFF2-40B4-BE49-F238E27FC236}">
                <a16:creationId xmlns:a16="http://schemas.microsoft.com/office/drawing/2014/main" id="{CD8018B2-31FC-AE23-3A87-904D185EC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8540" y="1843463"/>
            <a:ext cx="465645" cy="465645"/>
          </a:xfrm>
          <a:prstGeom prst="rect">
            <a:avLst/>
          </a:prstGeom>
        </p:spPr>
      </p:pic>
      <p:sp>
        <p:nvSpPr>
          <p:cNvPr id="16" name="Striped Right Arrow 15">
            <a:extLst>
              <a:ext uri="{FF2B5EF4-FFF2-40B4-BE49-F238E27FC236}">
                <a16:creationId xmlns:a16="http://schemas.microsoft.com/office/drawing/2014/main" id="{3348DBD5-A322-8F19-5729-130B3A5FA213}"/>
              </a:ext>
            </a:extLst>
          </p:cNvPr>
          <p:cNvSpPr/>
          <p:nvPr/>
        </p:nvSpPr>
        <p:spPr>
          <a:xfrm>
            <a:off x="4365540" y="1788117"/>
            <a:ext cx="3190967"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52CDF9C-B8E5-127F-9093-9BB3607FA58F}"/>
              </a:ext>
            </a:extLst>
          </p:cNvPr>
          <p:cNvSpPr>
            <a:spLocks noChangeAspect="1"/>
          </p:cNvSpPr>
          <p:nvPr/>
        </p:nvSpPr>
        <p:spPr>
          <a:xfrm flipH="1">
            <a:off x="9604277" y="2948205"/>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9FE21-44AA-8BA1-3D9B-78114BB0A2E6}"/>
              </a:ext>
            </a:extLst>
          </p:cNvPr>
          <p:cNvSpPr>
            <a:spLocks noChangeAspect="1"/>
          </p:cNvSpPr>
          <p:nvPr/>
        </p:nvSpPr>
        <p:spPr>
          <a:xfrm flipH="1">
            <a:off x="10168900" y="262752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C792836-12CC-7F0B-3ED8-2E2CAD5094BA}"/>
              </a:ext>
            </a:extLst>
          </p:cNvPr>
          <p:cNvSpPr>
            <a:spLocks noChangeAspect="1"/>
          </p:cNvSpPr>
          <p:nvPr/>
        </p:nvSpPr>
        <p:spPr>
          <a:xfrm flipH="1">
            <a:off x="9038718" y="318718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1DB6BA-9F5A-AFE7-82CF-7EF07BBB2079}"/>
              </a:ext>
            </a:extLst>
          </p:cNvPr>
          <p:cNvSpPr txBox="1"/>
          <p:nvPr/>
        </p:nvSpPr>
        <p:spPr>
          <a:xfrm>
            <a:off x="2539380" y="2171860"/>
            <a:ext cx="671749" cy="261610"/>
          </a:xfrm>
          <a:prstGeom prst="rect">
            <a:avLst/>
          </a:prstGeom>
          <a:noFill/>
        </p:spPr>
        <p:txBody>
          <a:bodyPr wrap="square" rtlCol="0">
            <a:spAutoFit/>
          </a:bodyPr>
          <a:lstStyle/>
          <a:p>
            <a:r>
              <a:rPr lang="en-US" sz="1100" dirty="0"/>
              <a:t>build</a:t>
            </a:r>
          </a:p>
        </p:txBody>
      </p:sp>
      <p:sp>
        <p:nvSpPr>
          <p:cNvPr id="25" name="TextBox 24">
            <a:extLst>
              <a:ext uri="{FF2B5EF4-FFF2-40B4-BE49-F238E27FC236}">
                <a16:creationId xmlns:a16="http://schemas.microsoft.com/office/drawing/2014/main" id="{73B76694-3A6E-B3A1-F1C3-0F897F94306B}"/>
              </a:ext>
            </a:extLst>
          </p:cNvPr>
          <p:cNvSpPr txBox="1"/>
          <p:nvPr/>
        </p:nvSpPr>
        <p:spPr>
          <a:xfrm>
            <a:off x="5615890" y="2198990"/>
            <a:ext cx="671749" cy="261610"/>
          </a:xfrm>
          <a:prstGeom prst="rect">
            <a:avLst/>
          </a:prstGeom>
          <a:noFill/>
        </p:spPr>
        <p:txBody>
          <a:bodyPr wrap="square" rtlCol="0">
            <a:spAutoFit/>
          </a:bodyPr>
          <a:lstStyle/>
          <a:p>
            <a:r>
              <a:rPr lang="en-US" sz="1100" dirty="0"/>
              <a:t>push</a:t>
            </a:r>
          </a:p>
        </p:txBody>
      </p:sp>
      <mc:AlternateContent xmlns:mc="http://schemas.openxmlformats.org/markup-compatibility/2006">
        <mc:Choice xmlns:am3d="http://schemas.microsoft.com/office/drawing/2017/model3d" Requires="am3d">
          <p:graphicFrame>
            <p:nvGraphicFramePr>
              <p:cNvPr id="30" name="3D Model 29" descr="Cloud Database">
                <a:extLst>
                  <a:ext uri="{FF2B5EF4-FFF2-40B4-BE49-F238E27FC236}">
                    <a16:creationId xmlns:a16="http://schemas.microsoft.com/office/drawing/2014/main" id="{5EDDAD52-CE44-EAD8-90EC-B31EF1AD29B1}"/>
                  </a:ext>
                </a:extLst>
              </p:cNvPr>
              <p:cNvGraphicFramePr/>
              <p:nvPr>
                <p:extLst>
                  <p:ext uri="{D42A27DB-BD31-4B8C-83A1-F6EECF244321}">
                    <p14:modId xmlns:p14="http://schemas.microsoft.com/office/powerpoint/2010/main" val="1607464124"/>
                  </p:ext>
                </p:extLst>
              </p:nvPr>
            </p:nvGraphicFramePr>
            <p:xfrm>
              <a:off x="4125213" y="3836019"/>
              <a:ext cx="1808844" cy="1979489"/>
            </p:xfrm>
            <a:graphic>
              <a:graphicData uri="http://schemas.microsoft.com/office/drawing/2017/model3d">
                <am3d:model3d r:embed="rId8">
                  <am3d:spPr>
                    <a:xfrm>
                      <a:off x="0" y="0"/>
                      <a:ext cx="1808844" cy="1979489"/>
                    </a:xfrm>
                    <a:prstGeom prst="rect">
                      <a:avLst/>
                    </a:prstGeom>
                  </am3d:spPr>
                  <am3d:camera>
                    <am3d:pos x="0" y="0" z="75336462"/>
                    <am3d:up dx="0" dy="36000000" dz="0"/>
                    <am3d:lookAt x="0" y="0" z="0"/>
                    <am3d:perspective fov="2700000"/>
                  </am3d:camera>
                  <am3d:trans>
                    <am3d:meterPerModelUnit n="129697" d="1000000"/>
                    <am3d:preTrans dx="1147748" dy="-16466351" dz="-955141"/>
                    <am3d:scale>
                      <am3d:sx n="1000000" d="1000000"/>
                      <am3d:sy n="1000000" d="1000000"/>
                      <am3d:sz n="1000000" d="1000000"/>
                    </am3d:scale>
                    <am3d:rot/>
                    <am3d:postTrans dx="0" dy="0" dz="0"/>
                  </am3d:trans>
                  <am3d:raster rName="Office3DRenderer" rVer="16.0.8326">
                    <am3d:blip r:embed="rId9"/>
                  </am3d:raster>
                  <am3d:objViewport viewportSz="322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Cloud Database">
                <a:extLst>
                  <a:ext uri="{FF2B5EF4-FFF2-40B4-BE49-F238E27FC236}">
                    <a16:creationId xmlns:a16="http://schemas.microsoft.com/office/drawing/2014/main" id="{5EDDAD52-CE44-EAD8-90EC-B31EF1AD29B1}"/>
                  </a:ext>
                </a:extLst>
              </p:cNvPr>
              <p:cNvPicPr>
                <a:picLocks noGrp="1" noRot="1" noChangeAspect="1" noMove="1" noResize="1" noEditPoints="1" noAdjustHandles="1" noChangeArrowheads="1" noChangeShapeType="1" noCrop="1"/>
              </p:cNvPicPr>
              <p:nvPr/>
            </p:nvPicPr>
            <p:blipFill>
              <a:blip r:embed="rId9"/>
              <a:stretch>
                <a:fillRect/>
              </a:stretch>
            </p:blipFill>
            <p:spPr>
              <a:xfrm>
                <a:off x="4125213" y="3836019"/>
                <a:ext cx="1808844" cy="1979489"/>
              </a:xfrm>
              <a:prstGeom prst="rect">
                <a:avLst/>
              </a:prstGeom>
            </p:spPr>
          </p:pic>
        </mc:Fallback>
      </mc:AlternateContent>
      <p:sp>
        <p:nvSpPr>
          <p:cNvPr id="31" name="Striped Right Arrow 30">
            <a:extLst>
              <a:ext uri="{FF2B5EF4-FFF2-40B4-BE49-F238E27FC236}">
                <a16:creationId xmlns:a16="http://schemas.microsoft.com/office/drawing/2014/main" id="{A9CA8D38-A407-D8FD-BB9A-C6C414C5A535}"/>
              </a:ext>
            </a:extLst>
          </p:cNvPr>
          <p:cNvSpPr/>
          <p:nvPr/>
        </p:nvSpPr>
        <p:spPr>
          <a:xfrm rot="9508068">
            <a:off x="5619902" y="4059550"/>
            <a:ext cx="2377440" cy="473927"/>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D93FEF4-D040-F305-FCDF-5551A9A65E75}"/>
              </a:ext>
            </a:extLst>
          </p:cNvPr>
          <p:cNvSpPr txBox="1"/>
          <p:nvPr/>
        </p:nvSpPr>
        <p:spPr>
          <a:xfrm>
            <a:off x="6295956" y="3836019"/>
            <a:ext cx="671749" cy="261610"/>
          </a:xfrm>
          <a:prstGeom prst="rect">
            <a:avLst/>
          </a:prstGeom>
          <a:noFill/>
        </p:spPr>
        <p:txBody>
          <a:bodyPr wrap="square" rtlCol="0">
            <a:spAutoFit/>
          </a:bodyPr>
          <a:lstStyle/>
          <a:p>
            <a:r>
              <a:rPr lang="en-US" sz="1100" dirty="0"/>
              <a:t>pull</a:t>
            </a:r>
          </a:p>
        </p:txBody>
      </p:sp>
      <p:sp>
        <p:nvSpPr>
          <p:cNvPr id="33" name="Google Shape;133;g24dc731f540_0_75">
            <a:extLst>
              <a:ext uri="{FF2B5EF4-FFF2-40B4-BE49-F238E27FC236}">
                <a16:creationId xmlns:a16="http://schemas.microsoft.com/office/drawing/2014/main" id="{8260CEFA-9B98-384D-E747-7AC932B38F33}"/>
              </a:ext>
            </a:extLst>
          </p:cNvPr>
          <p:cNvSpPr txBox="1"/>
          <p:nvPr/>
        </p:nvSpPr>
        <p:spPr>
          <a:xfrm>
            <a:off x="7794287" y="769717"/>
            <a:ext cx="285145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2000" b="0" i="0" u="none" strike="noStrike" cap="none" dirty="0">
                <a:solidFill>
                  <a:srgbClr val="262626"/>
                </a:solidFill>
                <a:latin typeface="Arial"/>
                <a:ea typeface="Arial"/>
                <a:cs typeface="Arial"/>
                <a:sym typeface="Arial"/>
              </a:rPr>
              <a:t>Container Image Registry</a:t>
            </a:r>
            <a:endParaRPr sz="2000" b="0" i="0" u="none" strike="noStrike" cap="none" dirty="0">
              <a:solidFill>
                <a:srgbClr val="000000"/>
              </a:solidFill>
              <a:latin typeface="Arial"/>
              <a:ea typeface="Arial"/>
              <a:cs typeface="Arial"/>
              <a:sym typeface="Arial"/>
            </a:endParaRPr>
          </a:p>
        </p:txBody>
      </p:sp>
      <p:pic>
        <p:nvPicPr>
          <p:cNvPr id="34" name="Graphic 33">
            <a:extLst>
              <a:ext uri="{FF2B5EF4-FFF2-40B4-BE49-F238E27FC236}">
                <a16:creationId xmlns:a16="http://schemas.microsoft.com/office/drawing/2014/main" id="{E468F56B-2435-A2F7-48E0-E238B42691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3916" y="1295405"/>
            <a:ext cx="3281703" cy="40307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par>
                          <p:cTn id="11" fill="hold">
                            <p:stCondLst>
                              <p:cond delay="1500"/>
                            </p:stCondLst>
                            <p:childTnLst>
                              <p:par>
                                <p:cTn id="12" presetID="1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300"/>
                                        <p:tgtEl>
                                          <p:spTgt spid="11"/>
                                        </p:tgtEl>
                                        <p:attrNameLst>
                                          <p:attrName>ppt_y</p:attrName>
                                        </p:attrNameLst>
                                      </p:cBhvr>
                                      <p:tavLst>
                                        <p:tav tm="0">
                                          <p:val>
                                            <p:strVal val="#ppt_y+#ppt_h*1.125000"/>
                                          </p:val>
                                        </p:tav>
                                        <p:tav tm="100000">
                                          <p:val>
                                            <p:strVal val="#ppt_y"/>
                                          </p:val>
                                        </p:tav>
                                      </p:tavLst>
                                    </p:anim>
                                    <p:animEffect transition="in" filter="wipe(up)">
                                      <p:cBhvr>
                                        <p:cTn id="15" dur="300"/>
                                        <p:tgtEl>
                                          <p:spTgt spid="11"/>
                                        </p:tgtEl>
                                      </p:cBhvr>
                                    </p:animEffect>
                                  </p:childTnLst>
                                </p:cTn>
                              </p:par>
                            </p:childTnLst>
                          </p:cTn>
                        </p:par>
                        <p:par>
                          <p:cTn id="16" fill="hold">
                            <p:stCondLst>
                              <p:cond delay="1800"/>
                            </p:stCondLst>
                            <p:childTnLst>
                              <p:par>
                                <p:cTn id="17" presetID="1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300"/>
                                        <p:tgtEl>
                                          <p:spTgt spid="13"/>
                                        </p:tgtEl>
                                        <p:attrNameLst>
                                          <p:attrName>ppt_y</p:attrName>
                                        </p:attrNameLst>
                                      </p:cBhvr>
                                      <p:tavLst>
                                        <p:tav tm="0">
                                          <p:val>
                                            <p:strVal val="#ppt_y+#ppt_h*1.125000"/>
                                          </p:val>
                                        </p:tav>
                                        <p:tav tm="100000">
                                          <p:val>
                                            <p:strVal val="#ppt_y"/>
                                          </p:val>
                                        </p:tav>
                                      </p:tavLst>
                                    </p:anim>
                                    <p:animEffect transition="in" filter="wipe(up)">
                                      <p:cBhvr>
                                        <p:cTn id="20" dur="300"/>
                                        <p:tgtEl>
                                          <p:spTgt spid="13"/>
                                        </p:tgtEl>
                                      </p:cBhvr>
                                    </p:animEffect>
                                  </p:childTnLst>
                                </p:cTn>
                              </p:par>
                            </p:childTnLst>
                          </p:cTn>
                        </p:par>
                        <p:par>
                          <p:cTn id="21" fill="hold">
                            <p:stCondLst>
                              <p:cond delay="2100"/>
                            </p:stCondLst>
                            <p:childTnLst>
                              <p:par>
                                <p:cTn id="22" presetID="1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300"/>
                                        <p:tgtEl>
                                          <p:spTgt spid="12"/>
                                        </p:tgtEl>
                                        <p:attrNameLst>
                                          <p:attrName>ppt_y</p:attrName>
                                        </p:attrNameLst>
                                      </p:cBhvr>
                                      <p:tavLst>
                                        <p:tav tm="0">
                                          <p:val>
                                            <p:strVal val="#ppt_y+#ppt_h*1.125000"/>
                                          </p:val>
                                        </p:tav>
                                        <p:tav tm="100000">
                                          <p:val>
                                            <p:strVal val="#ppt_y"/>
                                          </p:val>
                                        </p:tav>
                                      </p:tavLst>
                                    </p:anim>
                                    <p:animEffect transition="in" filter="wipe(up)">
                                      <p:cBhvr>
                                        <p:cTn id="25" dur="300"/>
                                        <p:tgtEl>
                                          <p:spTgt spid="12"/>
                                        </p:tgtEl>
                                      </p:cBhvr>
                                    </p:animEffect>
                                  </p:childTnLst>
                                </p:cTn>
                              </p:par>
                            </p:childTnLst>
                          </p:cTn>
                        </p:par>
                        <p:par>
                          <p:cTn id="26" fill="hold">
                            <p:stCondLst>
                              <p:cond delay="2400"/>
                            </p:stCondLst>
                            <p:childTnLst>
                              <p:par>
                                <p:cTn id="27" presetID="9" presetClass="entr" presetSubtype="0" fill="hold" grpId="0" nodeType="after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childTnLst>
                          </p:cTn>
                        </p:par>
                        <p:par>
                          <p:cTn id="42" fill="hold">
                            <p:stCondLst>
                              <p:cond delay="3200"/>
                            </p:stCondLst>
                            <p:childTnLst>
                              <p:par>
                                <p:cTn id="43" presetID="9" presetClass="entr" presetSubtype="0" fill="hold" grpId="0"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dissolve">
                                      <p:cBhvr>
                                        <p:cTn id="45" dur="500"/>
                                        <p:tgtEl>
                                          <p:spTgt spid="3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dissolve">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0" nodeType="afterEffect">
                                  <p:stCondLst>
                                    <p:cond delay="0"/>
                                  </p:stCondLst>
                                  <p:childTnLst>
                                    <p:set>
                                      <p:cBhvr>
                                        <p:cTn id="61" dur="1" fill="hold">
                                          <p:stCondLst>
                                            <p:cond delay="0"/>
                                          </p:stCondLst>
                                        </p:cTn>
                                        <p:tgtEl>
                                          <p:spTgt spid="4"/>
                                        </p:tgtEl>
                                        <p:attrNameLst>
                                          <p:attrName>style.visibility</p:attrName>
                                        </p:attrNameLst>
                                      </p:cBhvr>
                                      <p:to>
                                        <p:strVal val="hidden"/>
                                      </p:to>
                                    </p:set>
                                  </p:childTnLst>
                                </p:cTn>
                              </p:par>
                            </p:childTnLst>
                          </p:cTn>
                        </p:par>
                        <p:par>
                          <p:cTn id="62" fill="hold">
                            <p:stCondLst>
                              <p:cond delay="0"/>
                            </p:stCondLst>
                            <p:childTnLst>
                              <p:par>
                                <p:cTn id="63" presetID="9"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6" grpId="0" animBg="1"/>
      <p:bldP spid="20" grpId="0" animBg="1"/>
      <p:bldP spid="20" grpId="1" animBg="1"/>
      <p:bldP spid="21" grpId="0" animBg="1"/>
      <p:bldP spid="21" grpId="1" animBg="1"/>
      <p:bldP spid="22" grpId="0" animBg="1"/>
      <p:bldP spid="22" grpId="1" animBg="1"/>
      <p:bldP spid="24" grpId="0"/>
      <p:bldP spid="25"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5" name="Group 4">
            <a:extLst>
              <a:ext uri="{FF2B5EF4-FFF2-40B4-BE49-F238E27FC236}">
                <a16:creationId xmlns:a16="http://schemas.microsoft.com/office/drawing/2014/main" id="{5DA66A5A-0E1E-CE4C-D626-43832A382318}"/>
              </a:ext>
            </a:extLst>
          </p:cNvPr>
          <p:cNvGrpSpPr/>
          <p:nvPr/>
        </p:nvGrpSpPr>
        <p:grpSpPr>
          <a:xfrm>
            <a:off x="4480393" y="1600200"/>
            <a:ext cx="2743200" cy="2743200"/>
            <a:chOff x="2737104" y="1600200"/>
            <a:chExt cx="2743200" cy="2743200"/>
          </a:xfrm>
        </p:grpSpPr>
        <p:sp>
          <p:nvSpPr>
            <p:cNvPr id="6" name="Oval 5">
              <a:extLst>
                <a:ext uri="{FF2B5EF4-FFF2-40B4-BE49-F238E27FC236}">
                  <a16:creationId xmlns:a16="http://schemas.microsoft.com/office/drawing/2014/main" id="{3DC871B8-F9BE-C550-EEC6-67A37B03149F}"/>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9" name="Group 8">
              <a:extLst>
                <a:ext uri="{FF2B5EF4-FFF2-40B4-BE49-F238E27FC236}">
                  <a16:creationId xmlns:a16="http://schemas.microsoft.com/office/drawing/2014/main" id="{BFCD5878-5C09-2AF3-33D0-C1887F46E07D}"/>
                </a:ext>
              </a:extLst>
            </p:cNvPr>
            <p:cNvGrpSpPr/>
            <p:nvPr/>
          </p:nvGrpSpPr>
          <p:grpSpPr>
            <a:xfrm>
              <a:off x="3779841" y="2926423"/>
              <a:ext cx="1652337" cy="899096"/>
              <a:chOff x="3779841" y="2926423"/>
              <a:chExt cx="1652337" cy="899096"/>
            </a:xfrm>
          </p:grpSpPr>
          <p:sp>
            <p:nvSpPr>
              <p:cNvPr id="10" name="TextBox 9">
                <a:extLst>
                  <a:ext uri="{FF2B5EF4-FFF2-40B4-BE49-F238E27FC236}">
                    <a16:creationId xmlns:a16="http://schemas.microsoft.com/office/drawing/2014/main" id="{7F0E53F9-59BA-109D-AA89-6A35D391B633}"/>
                  </a:ext>
                </a:extLst>
              </p:cNvPr>
              <p:cNvSpPr txBox="1"/>
              <p:nvPr/>
            </p:nvSpPr>
            <p:spPr>
              <a:xfrm>
                <a:off x="3779841"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1" name="Picture 10">
                <a:extLst>
                  <a:ext uri="{FF2B5EF4-FFF2-40B4-BE49-F238E27FC236}">
                    <a16:creationId xmlns:a16="http://schemas.microsoft.com/office/drawing/2014/main" id="{0A7317B0-A2A8-E343-9B95-87517F91C1CE}"/>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2" name="Picture 4" descr="The unpredictable legal implications of Trump's Twitter-blocking defeat -  Harvard Law School | Harvard Law School">
                <a:extLst>
                  <a:ext uri="{FF2B5EF4-FFF2-40B4-BE49-F238E27FC236}">
                    <a16:creationId xmlns:a16="http://schemas.microsoft.com/office/drawing/2014/main" id="{018BA414-CA6D-7BB5-A989-98EA19D663D6}"/>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grpSp>
        <p:nvGrpSpPr>
          <p:cNvPr id="13" name="Group 12">
            <a:extLst>
              <a:ext uri="{FF2B5EF4-FFF2-40B4-BE49-F238E27FC236}">
                <a16:creationId xmlns:a16="http://schemas.microsoft.com/office/drawing/2014/main" id="{817CDAAD-FC76-391D-4BAE-B8D52A94E154}"/>
              </a:ext>
            </a:extLst>
          </p:cNvPr>
          <p:cNvGrpSpPr/>
          <p:nvPr/>
        </p:nvGrpSpPr>
        <p:grpSpPr>
          <a:xfrm>
            <a:off x="4480393" y="1600200"/>
            <a:ext cx="2743200" cy="2743200"/>
            <a:chOff x="6223683" y="1600200"/>
            <a:chExt cx="2743200" cy="2743200"/>
          </a:xfrm>
        </p:grpSpPr>
        <p:sp>
          <p:nvSpPr>
            <p:cNvPr id="14" name="Oval 13">
              <a:extLst>
                <a:ext uri="{FF2B5EF4-FFF2-40B4-BE49-F238E27FC236}">
                  <a16:creationId xmlns:a16="http://schemas.microsoft.com/office/drawing/2014/main" id="{BBCDB59C-3EA5-E243-CE84-0A0AF6198CC7}"/>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5" name="Group 14">
              <a:extLst>
                <a:ext uri="{FF2B5EF4-FFF2-40B4-BE49-F238E27FC236}">
                  <a16:creationId xmlns:a16="http://schemas.microsoft.com/office/drawing/2014/main" id="{4DB7BB43-92DE-DAF2-7D97-28C481B6AD04}"/>
                </a:ext>
              </a:extLst>
            </p:cNvPr>
            <p:cNvGrpSpPr/>
            <p:nvPr/>
          </p:nvGrpSpPr>
          <p:grpSpPr>
            <a:xfrm>
              <a:off x="6747285" y="2907528"/>
              <a:ext cx="1652337" cy="917991"/>
              <a:chOff x="6747285" y="2907528"/>
              <a:chExt cx="1652337" cy="917991"/>
            </a:xfrm>
          </p:grpSpPr>
          <p:sp>
            <p:nvSpPr>
              <p:cNvPr id="16" name="TextBox 15">
                <a:extLst>
                  <a:ext uri="{FF2B5EF4-FFF2-40B4-BE49-F238E27FC236}">
                    <a16:creationId xmlns:a16="http://schemas.microsoft.com/office/drawing/2014/main" id="{AD34C7B1-6D46-C21C-0AE9-39650F7A16DB}"/>
                  </a:ext>
                </a:extLst>
              </p:cNvPr>
              <p:cNvSpPr txBox="1"/>
              <p:nvPr/>
            </p:nvSpPr>
            <p:spPr>
              <a:xfrm>
                <a:off x="6747285" y="3425409"/>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7" name="Picture 16">
                <a:extLst>
                  <a:ext uri="{FF2B5EF4-FFF2-40B4-BE49-F238E27FC236}">
                    <a16:creationId xmlns:a16="http://schemas.microsoft.com/office/drawing/2014/main" id="{2412749C-8AE4-259E-F241-7376EFBB1BB0}"/>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8" name="Picture 4" descr="The unpredictable legal implications of Trump's Twitter-blocking defeat -  Harvard Law School | Harvard Law School">
                <a:extLst>
                  <a:ext uri="{FF2B5EF4-FFF2-40B4-BE49-F238E27FC236}">
                    <a16:creationId xmlns:a16="http://schemas.microsoft.com/office/drawing/2014/main" id="{993C95B6-80BE-9FFB-AAC7-5D22C196BBCB}"/>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4023193"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4023191"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C6F41CB6-0006-67DA-1EC0-9C4306C1EF14}"/>
              </a:ext>
            </a:extLst>
          </p:cNvPr>
          <p:cNvSpPr/>
          <p:nvPr/>
        </p:nvSpPr>
        <p:spPr>
          <a:xfrm>
            <a:off x="4023193" y="1600200"/>
            <a:ext cx="3657600" cy="365760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About us</a:t>
            </a:r>
          </a:p>
        </p:txBody>
      </p:sp>
    </p:spTree>
    <p:extLst>
      <p:ext uri="{BB962C8B-B14F-4D97-AF65-F5344CB8AC3E}">
        <p14:creationId xmlns:p14="http://schemas.microsoft.com/office/powerpoint/2010/main" val="3053436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80847" r="38124" b="4352"/>
          <a:stretch/>
        </p:blipFill>
        <p:spPr>
          <a:xfrm>
            <a:off x="876129" y="1432752"/>
            <a:ext cx="10562836" cy="4752896"/>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97074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8992786"/>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5193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615 L 0 0.92547 " pathEditMode="relative" rAng="0" ptsTypes="AA">
                                      <p:cBhvr>
                                        <p:cTn id="6" dur="500" fill="hold"/>
                                        <p:tgtEl>
                                          <p:spTgt spid="97"/>
                                        </p:tgtEl>
                                        <p:attrNameLst>
                                          <p:attrName>ppt_x</p:attrName>
                                          <p:attrName>ppt_y</p:attrName>
                                        </p:attrNameLst>
                                      </p:cBhvr>
                                      <p:rCtr x="0" y="47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646150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79608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62666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1471156391"/>
                  </p:ext>
                </p:extLst>
              </p:nvPr>
            </p:nvGraphicFramePr>
            <p:xfrm>
              <a:off x="5590331" y="1291522"/>
              <a:ext cx="3646599" cy="3646598"/>
            </p:xfrm>
            <a:graphic>
              <a:graphicData uri="http://schemas.microsoft.com/office/drawing/2017/model3d">
                <am3d:model3d r:embed="rId3">
                  <am3d:spPr>
                    <a:xfrm>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a:off x="5590331" y="1291522"/>
                <a:ext cx="3646599" cy="3646598"/>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1" name="3D Model 40" descr="Gear">
                <a:extLst>
                  <a:ext uri="{FF2B5EF4-FFF2-40B4-BE49-F238E27FC236}">
                    <a16:creationId xmlns:a16="http://schemas.microsoft.com/office/drawing/2014/main" id="{849DDAD4-75E0-47F1-0858-D110D09ADAC2}"/>
                  </a:ext>
                </a:extLst>
              </p:cNvPr>
              <p:cNvGraphicFramePr/>
              <p:nvPr>
                <p:extLst>
                  <p:ext uri="{D42A27DB-BD31-4B8C-83A1-F6EECF244321}">
                    <p14:modId xmlns:p14="http://schemas.microsoft.com/office/powerpoint/2010/main" val="937784974"/>
                  </p:ext>
                </p:extLst>
              </p:nvPr>
            </p:nvGraphicFramePr>
            <p:xfrm rot="2245777">
              <a:off x="5590331" y="1291522"/>
              <a:ext cx="3646599" cy="3646598"/>
            </p:xfrm>
            <a:graphic>
              <a:graphicData uri="http://schemas.microsoft.com/office/drawing/2017/model3d">
                <am3d:model3d r:embed="rId3">
                  <am3d:spPr>
                    <a:xfrm rot="2245777">
                      <a:off x="0" y="0"/>
                      <a:ext cx="3646599" cy="3646598"/>
                    </a:xfrm>
                    <a:prstGeom prst="rect">
                      <a:avLst/>
                    </a:prstGeom>
                  </am3d:spPr>
                  <am3d:camera>
                    <am3d:pos x="0" y="0" z="66765555"/>
                    <am3d:up dx="0" dy="36000000" dz="0"/>
                    <am3d:lookAt x="0" y="0" z="0"/>
                    <am3d:perspective fov="2700000"/>
                  </am3d:camera>
                  <am3d:trans>
                    <am3d:meterPerModelUnit n="8431480" d="1000000"/>
                    <am3d:preTrans dx="-274335" dy="-18072582" dz="-86317"/>
                    <am3d:scale>
                      <am3d:sx n="1000000" d="1000000"/>
                      <am3d:sy n="1000000" d="1000000"/>
                      <am3d:sz n="1000000" d="1000000"/>
                    </am3d:scale>
                    <am3d:rot/>
                    <am3d:postTrans dx="0" dy="0" dz="0"/>
                  </am3d:trans>
                  <am3d:raster rName="Office3DRenderer" rVer="16.0.8326">
                    <am3d:blip r:embed="rId4"/>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Gear">
                <a:extLst>
                  <a:ext uri="{FF2B5EF4-FFF2-40B4-BE49-F238E27FC236}">
                    <a16:creationId xmlns:a16="http://schemas.microsoft.com/office/drawing/2014/main" id="{849DDAD4-75E0-47F1-0858-D110D09ADAC2}"/>
                  </a:ext>
                </a:extLst>
              </p:cNvPr>
              <p:cNvPicPr>
                <a:picLocks noGrp="1" noRot="1" noChangeAspect="1" noMove="1" noResize="1" noEditPoints="1" noAdjustHandles="1" noChangeArrowheads="1" noChangeShapeType="1" noCrop="1"/>
              </p:cNvPicPr>
              <p:nvPr/>
            </p:nvPicPr>
            <p:blipFill>
              <a:blip r:embed="rId4"/>
              <a:stretch>
                <a:fillRect/>
              </a:stretch>
            </p:blipFill>
            <p:spPr>
              <a:xfrm rot="2245777">
                <a:off x="5590331" y="1291522"/>
                <a:ext cx="3646599" cy="3646598"/>
              </a:xfrm>
              <a:prstGeom prst="rect">
                <a:avLst/>
              </a:prstGeom>
            </p:spPr>
          </p:pic>
        </mc:Fallback>
      </mc:AlternateContent>
    </p:spTree>
    <p:extLst>
      <p:ext uri="{BB962C8B-B14F-4D97-AF65-F5344CB8AC3E}">
        <p14:creationId xmlns:p14="http://schemas.microsoft.com/office/powerpoint/2010/main" val="45913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sp>
        <p:nvSpPr>
          <p:cNvPr id="145" name="Google Shape;145;g24dc731f540_0_85"/>
          <p:cNvSpPr txBox="1"/>
          <p:nvPr/>
        </p:nvSpPr>
        <p:spPr>
          <a:xfrm>
            <a:off x="5625480" y="1123197"/>
            <a:ext cx="6279744" cy="3770763"/>
          </a:xfrm>
          <a:prstGeom prst="rect">
            <a:avLst/>
          </a:prstGeom>
          <a:noFill/>
          <a:ln>
            <a:noFill/>
          </a:ln>
        </p:spPr>
        <p:txBody>
          <a:bodyPr spcFirstLastPara="1" wrap="square" lIns="91425" tIns="45700" rIns="91425" bIns="45700" anchor="ctr" anchorCtr="0">
            <a:normAutofit/>
          </a:bodyPr>
          <a:lstStyle/>
          <a:p>
            <a:pPr marL="285750" indent="-285750">
              <a:lnSpc>
                <a:spcPct val="90000"/>
              </a:lnSpc>
              <a:buClr>
                <a:srgbClr val="262626"/>
              </a:buClr>
              <a:buSzPts val="1800"/>
              <a:buFont typeface="Arial" panose="020B0604020202020204" pitchFamily="34" charset="0"/>
              <a:buChar char="•"/>
            </a:pPr>
            <a:r>
              <a:rPr lang="en-US" sz="1800" dirty="0">
                <a:solidFill>
                  <a:srgbClr val="262626"/>
                </a:solidFill>
              </a:rPr>
              <a:t>Deploy and Manage Containerized Applications on Distributed Compute At-Scale</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Container Scheduling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Container Networking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Declarative Configuration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Self Healing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Service Discovery &amp; Load Balancing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Horizontal Scaling</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Automated Rollouts and Rollbacks</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dirty="0">
                <a:solidFill>
                  <a:srgbClr val="262626"/>
                </a:solidFill>
              </a:rPr>
              <a:t>Storage Orchestration</a:t>
            </a:r>
          </a:p>
          <a:p>
            <a:pPr marL="285750" marR="0" lvl="0" indent="-285750" algn="l" rtl="0">
              <a:lnSpc>
                <a:spcPct val="90000"/>
              </a:lnSpc>
              <a:spcBef>
                <a:spcPts val="0"/>
              </a:spcBef>
              <a:spcAft>
                <a:spcPts val="0"/>
              </a:spcAft>
              <a:buClr>
                <a:srgbClr val="262626"/>
              </a:buClr>
              <a:buSzPts val="1800"/>
              <a:buFont typeface="Arial" panose="020B0604020202020204" pitchFamily="34" charset="0"/>
              <a:buChar char="•"/>
            </a:pPr>
            <a:r>
              <a:rPr lang="en-US" sz="1800" b="0" i="0" u="none" strike="noStrike" cap="none" dirty="0">
                <a:solidFill>
                  <a:srgbClr val="262626"/>
                </a:solidFill>
                <a:latin typeface="Arial"/>
                <a:ea typeface="Arial"/>
                <a:cs typeface="Arial"/>
                <a:sym typeface="Arial"/>
              </a:rPr>
              <a:t>Configuration Management</a:t>
            </a:r>
          </a:p>
        </p:txBody>
      </p:sp>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780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24dc731f540_0_8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Container Orchestration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A8D80C07-E5F2-C78D-0BE8-BA4987D0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1390" y="1166201"/>
            <a:ext cx="5519759" cy="4139819"/>
          </a:xfrm>
          <a:prstGeom prst="rect">
            <a:avLst/>
          </a:prstGeom>
        </p:spPr>
      </p:pic>
      <p:grpSp>
        <p:nvGrpSpPr>
          <p:cNvPr id="40" name="Group 39">
            <a:extLst>
              <a:ext uri="{FF2B5EF4-FFF2-40B4-BE49-F238E27FC236}">
                <a16:creationId xmlns:a16="http://schemas.microsoft.com/office/drawing/2014/main" id="{A44188A4-43A4-36EE-B6E2-7D3E5747900E}"/>
              </a:ext>
            </a:extLst>
          </p:cNvPr>
          <p:cNvGrpSpPr/>
          <p:nvPr/>
        </p:nvGrpSpPr>
        <p:grpSpPr>
          <a:xfrm>
            <a:off x="1078211" y="1475593"/>
            <a:ext cx="3993371" cy="3278456"/>
            <a:chOff x="2840750" y="1364967"/>
            <a:chExt cx="3993371" cy="3278456"/>
          </a:xfrm>
        </p:grpSpPr>
        <p:sp>
          <p:nvSpPr>
            <p:cNvPr id="2" name="Rectangle 1">
              <a:extLst>
                <a:ext uri="{FF2B5EF4-FFF2-40B4-BE49-F238E27FC236}">
                  <a16:creationId xmlns:a16="http://schemas.microsoft.com/office/drawing/2014/main" id="{88D5F928-58F9-447F-221B-7B579FD0BC92}"/>
                </a:ext>
              </a:extLst>
            </p:cNvPr>
            <p:cNvSpPr>
              <a:spLocks noChangeAspect="1"/>
            </p:cNvSpPr>
            <p:nvPr/>
          </p:nvSpPr>
          <p:spPr>
            <a:xfrm flipH="1">
              <a:off x="3545160"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3BFEAF-8E8D-9081-F7DB-E51795ADEA7A}"/>
                </a:ext>
              </a:extLst>
            </p:cNvPr>
            <p:cNvSpPr>
              <a:spLocks noChangeAspect="1"/>
            </p:cNvSpPr>
            <p:nvPr/>
          </p:nvSpPr>
          <p:spPr>
            <a:xfrm flipH="1">
              <a:off x="2846146"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6E1D44-1170-8A25-9062-EF2C5DB972DD}"/>
                </a:ext>
              </a:extLst>
            </p:cNvPr>
            <p:cNvSpPr>
              <a:spLocks noChangeAspect="1"/>
            </p:cNvSpPr>
            <p:nvPr/>
          </p:nvSpPr>
          <p:spPr>
            <a:xfrm flipH="1">
              <a:off x="4321982"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1E5608-6F59-C9E0-96E1-AD0FD768C31B}"/>
                </a:ext>
              </a:extLst>
            </p:cNvPr>
            <p:cNvSpPr>
              <a:spLocks noChangeAspect="1"/>
            </p:cNvSpPr>
            <p:nvPr/>
          </p:nvSpPr>
          <p:spPr>
            <a:xfrm flipH="1">
              <a:off x="2874288"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12D5C9-6AAA-0DCF-A10F-FFF9651253E3}"/>
                </a:ext>
              </a:extLst>
            </p:cNvPr>
            <p:cNvSpPr>
              <a:spLocks noChangeAspect="1"/>
            </p:cNvSpPr>
            <p:nvPr/>
          </p:nvSpPr>
          <p:spPr>
            <a:xfrm flipH="1">
              <a:off x="4243495"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D57AD7-95C1-E231-79E7-AA8B7F525D9B}"/>
                </a:ext>
              </a:extLst>
            </p:cNvPr>
            <p:cNvSpPr>
              <a:spLocks noChangeAspect="1"/>
            </p:cNvSpPr>
            <p:nvPr/>
          </p:nvSpPr>
          <p:spPr>
            <a:xfrm flipH="1">
              <a:off x="3573883"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8FABF2-8F1F-3142-D0BB-32C7D34F41B2}"/>
                </a:ext>
              </a:extLst>
            </p:cNvPr>
            <p:cNvSpPr>
              <a:spLocks noChangeAspect="1"/>
            </p:cNvSpPr>
            <p:nvPr/>
          </p:nvSpPr>
          <p:spPr>
            <a:xfrm flipH="1">
              <a:off x="4316586" y="197014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9E4D56-9A68-D156-BE63-B1C2624D05F0}"/>
                </a:ext>
              </a:extLst>
            </p:cNvPr>
            <p:cNvSpPr>
              <a:spLocks noChangeAspect="1"/>
            </p:cNvSpPr>
            <p:nvPr/>
          </p:nvSpPr>
          <p:spPr>
            <a:xfrm flipH="1">
              <a:off x="3583861"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73E859-2B44-69C1-D15E-DB1132B03F13}"/>
                </a:ext>
              </a:extLst>
            </p:cNvPr>
            <p:cNvSpPr>
              <a:spLocks noChangeAspect="1"/>
            </p:cNvSpPr>
            <p:nvPr/>
          </p:nvSpPr>
          <p:spPr>
            <a:xfrm flipH="1">
              <a:off x="2846146"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7AD3A2-042D-6913-155A-DD67B79A910F}"/>
                </a:ext>
              </a:extLst>
            </p:cNvPr>
            <p:cNvSpPr>
              <a:spLocks noChangeAspect="1"/>
            </p:cNvSpPr>
            <p:nvPr/>
          </p:nvSpPr>
          <p:spPr>
            <a:xfrm flipH="1">
              <a:off x="5694705" y="136496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842F05-2EC5-688C-78AA-6BAD2AC3E9EE}"/>
                </a:ext>
              </a:extLst>
            </p:cNvPr>
            <p:cNvSpPr>
              <a:spLocks noChangeAspect="1"/>
            </p:cNvSpPr>
            <p:nvPr/>
          </p:nvSpPr>
          <p:spPr>
            <a:xfrm flipH="1">
              <a:off x="4995691" y="193457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8517FB-D968-BD8E-1C40-8F4FF918EC39}"/>
                </a:ext>
              </a:extLst>
            </p:cNvPr>
            <p:cNvSpPr>
              <a:spLocks noChangeAspect="1"/>
            </p:cNvSpPr>
            <p:nvPr/>
          </p:nvSpPr>
          <p:spPr>
            <a:xfrm flipH="1">
              <a:off x="6471527" y="253535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AA346D-29F5-2E47-43C8-95EB34DD3095}"/>
                </a:ext>
              </a:extLst>
            </p:cNvPr>
            <p:cNvSpPr>
              <a:spLocks noChangeAspect="1"/>
            </p:cNvSpPr>
            <p:nvPr/>
          </p:nvSpPr>
          <p:spPr>
            <a:xfrm flipH="1">
              <a:off x="5023833" y="136496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4FE55B-62AD-9DAB-D376-8A7541420AEF}"/>
                </a:ext>
              </a:extLst>
            </p:cNvPr>
            <p:cNvSpPr>
              <a:spLocks noChangeAspect="1"/>
            </p:cNvSpPr>
            <p:nvPr/>
          </p:nvSpPr>
          <p:spPr>
            <a:xfrm flipH="1">
              <a:off x="6393040" y="136496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50CED4-E3B6-09BE-25AE-E358724E256E}"/>
                </a:ext>
              </a:extLst>
            </p:cNvPr>
            <p:cNvSpPr>
              <a:spLocks noChangeAspect="1"/>
            </p:cNvSpPr>
            <p:nvPr/>
          </p:nvSpPr>
          <p:spPr>
            <a:xfrm flipH="1">
              <a:off x="5723428" y="197014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8FD0F4-7245-E823-2D59-4890547DDEBE}"/>
                </a:ext>
              </a:extLst>
            </p:cNvPr>
            <p:cNvSpPr>
              <a:spLocks noChangeAspect="1"/>
            </p:cNvSpPr>
            <p:nvPr/>
          </p:nvSpPr>
          <p:spPr>
            <a:xfrm flipH="1">
              <a:off x="6417499" y="1985735"/>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FC3436-0F7C-88AE-D0DA-19EAF1709C4D}"/>
                </a:ext>
              </a:extLst>
            </p:cNvPr>
            <p:cNvSpPr>
              <a:spLocks noChangeAspect="1"/>
            </p:cNvSpPr>
            <p:nvPr/>
          </p:nvSpPr>
          <p:spPr>
            <a:xfrm flipH="1">
              <a:off x="5733406" y="253535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3836485-3D00-D29B-AFB2-AA2CA9A95161}"/>
                </a:ext>
              </a:extLst>
            </p:cNvPr>
            <p:cNvSpPr>
              <a:spLocks noChangeAspect="1"/>
            </p:cNvSpPr>
            <p:nvPr/>
          </p:nvSpPr>
          <p:spPr>
            <a:xfrm flipH="1">
              <a:off x="4995691" y="249157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9DE87E-D50B-8006-2912-4CAD9E13EECF}"/>
                </a:ext>
              </a:extLst>
            </p:cNvPr>
            <p:cNvSpPr>
              <a:spLocks noChangeAspect="1"/>
            </p:cNvSpPr>
            <p:nvPr/>
          </p:nvSpPr>
          <p:spPr>
            <a:xfrm flipH="1">
              <a:off x="3539764"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6B0895B-ED0D-6E04-5AFF-F1CF818E1C58}"/>
                </a:ext>
              </a:extLst>
            </p:cNvPr>
            <p:cNvSpPr>
              <a:spLocks noChangeAspect="1"/>
            </p:cNvSpPr>
            <p:nvPr/>
          </p:nvSpPr>
          <p:spPr>
            <a:xfrm flipH="1">
              <a:off x="2840750"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F6E753-2567-D868-2755-444F880F4B62}"/>
                </a:ext>
              </a:extLst>
            </p:cNvPr>
            <p:cNvSpPr>
              <a:spLocks noChangeAspect="1"/>
            </p:cNvSpPr>
            <p:nvPr/>
          </p:nvSpPr>
          <p:spPr>
            <a:xfrm flipH="1">
              <a:off x="4316586"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CF49C2-96B8-3C56-6F38-41F7F3129E58}"/>
                </a:ext>
              </a:extLst>
            </p:cNvPr>
            <p:cNvSpPr>
              <a:spLocks noChangeAspect="1"/>
            </p:cNvSpPr>
            <p:nvPr/>
          </p:nvSpPr>
          <p:spPr>
            <a:xfrm flipH="1">
              <a:off x="2868892"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C1F340-D2B8-772B-8C69-8077FD982C3F}"/>
                </a:ext>
              </a:extLst>
            </p:cNvPr>
            <p:cNvSpPr>
              <a:spLocks noChangeAspect="1"/>
            </p:cNvSpPr>
            <p:nvPr/>
          </p:nvSpPr>
          <p:spPr>
            <a:xfrm flipH="1">
              <a:off x="4238099" y="3110437"/>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E0B0B1-A596-9BD0-099F-712C341E837E}"/>
                </a:ext>
              </a:extLst>
            </p:cNvPr>
            <p:cNvSpPr>
              <a:spLocks noChangeAspect="1"/>
            </p:cNvSpPr>
            <p:nvPr/>
          </p:nvSpPr>
          <p:spPr>
            <a:xfrm flipH="1">
              <a:off x="3568487"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CA39C8-070B-E2EE-6B0D-C0F14F7686E0}"/>
                </a:ext>
              </a:extLst>
            </p:cNvPr>
            <p:cNvSpPr>
              <a:spLocks noChangeAspect="1"/>
            </p:cNvSpPr>
            <p:nvPr/>
          </p:nvSpPr>
          <p:spPr>
            <a:xfrm flipH="1">
              <a:off x="4311190"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444E83-0C18-43D7-F393-16535035907C}"/>
                </a:ext>
              </a:extLst>
            </p:cNvPr>
            <p:cNvSpPr>
              <a:spLocks noChangeAspect="1"/>
            </p:cNvSpPr>
            <p:nvPr/>
          </p:nvSpPr>
          <p:spPr>
            <a:xfrm flipH="1">
              <a:off x="3578465"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301D34-733E-1334-4DC7-96192C7D8585}"/>
                </a:ext>
              </a:extLst>
            </p:cNvPr>
            <p:cNvSpPr>
              <a:spLocks noChangeAspect="1"/>
            </p:cNvSpPr>
            <p:nvPr/>
          </p:nvSpPr>
          <p:spPr>
            <a:xfrm flipH="1">
              <a:off x="2840750"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50E7400-9524-9CA7-8140-CDCA694EF4D4}"/>
                </a:ext>
              </a:extLst>
            </p:cNvPr>
            <p:cNvSpPr>
              <a:spLocks noChangeAspect="1"/>
            </p:cNvSpPr>
            <p:nvPr/>
          </p:nvSpPr>
          <p:spPr>
            <a:xfrm flipH="1">
              <a:off x="5689309" y="3110437"/>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D0E1F6-E3D0-1152-9CAB-34E6D556C014}"/>
                </a:ext>
              </a:extLst>
            </p:cNvPr>
            <p:cNvSpPr>
              <a:spLocks noChangeAspect="1"/>
            </p:cNvSpPr>
            <p:nvPr/>
          </p:nvSpPr>
          <p:spPr>
            <a:xfrm flipH="1">
              <a:off x="4990295" y="3680041"/>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081D99-8907-0168-B933-662E2690B864}"/>
                </a:ext>
              </a:extLst>
            </p:cNvPr>
            <p:cNvSpPr>
              <a:spLocks noChangeAspect="1"/>
            </p:cNvSpPr>
            <p:nvPr/>
          </p:nvSpPr>
          <p:spPr>
            <a:xfrm flipH="1">
              <a:off x="6466131" y="4280829"/>
              <a:ext cx="362594" cy="362594"/>
            </a:xfrm>
            <a:prstGeom prst="rect">
              <a:avLst/>
            </a:prstGeom>
            <a:solidFill>
              <a:schemeClr val="accent1"/>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C021F0-FFD4-14B8-F06E-BBEF021632CA}"/>
                </a:ext>
              </a:extLst>
            </p:cNvPr>
            <p:cNvSpPr>
              <a:spLocks noChangeAspect="1"/>
            </p:cNvSpPr>
            <p:nvPr/>
          </p:nvSpPr>
          <p:spPr>
            <a:xfrm flipH="1">
              <a:off x="5018437" y="3110437"/>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73776E-9FC1-4B22-9542-8B84B6A1359B}"/>
                </a:ext>
              </a:extLst>
            </p:cNvPr>
            <p:cNvSpPr>
              <a:spLocks noChangeAspect="1"/>
            </p:cNvSpPr>
            <p:nvPr/>
          </p:nvSpPr>
          <p:spPr>
            <a:xfrm flipH="1">
              <a:off x="6460735" y="3125485"/>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E36D6A6-88B0-ED2C-E400-B7F48E1563C5}"/>
                </a:ext>
              </a:extLst>
            </p:cNvPr>
            <p:cNvSpPr>
              <a:spLocks noChangeAspect="1"/>
            </p:cNvSpPr>
            <p:nvPr/>
          </p:nvSpPr>
          <p:spPr>
            <a:xfrm flipH="1">
              <a:off x="5718032" y="3715611"/>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0530EB5-A810-3E1D-6982-0F229C0CC4D1}"/>
                </a:ext>
              </a:extLst>
            </p:cNvPr>
            <p:cNvSpPr>
              <a:spLocks noChangeAspect="1"/>
            </p:cNvSpPr>
            <p:nvPr/>
          </p:nvSpPr>
          <p:spPr>
            <a:xfrm flipH="1">
              <a:off x="6460735" y="3715611"/>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EA8F3C-D0BA-1995-DD23-B7A1F00B2F54}"/>
                </a:ext>
              </a:extLst>
            </p:cNvPr>
            <p:cNvSpPr>
              <a:spLocks noChangeAspect="1"/>
            </p:cNvSpPr>
            <p:nvPr/>
          </p:nvSpPr>
          <p:spPr>
            <a:xfrm flipH="1">
              <a:off x="5728010" y="4280829"/>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0DCA1B7-BB38-7043-9B45-6C630B7F57A9}"/>
                </a:ext>
              </a:extLst>
            </p:cNvPr>
            <p:cNvSpPr>
              <a:spLocks noChangeAspect="1"/>
            </p:cNvSpPr>
            <p:nvPr/>
          </p:nvSpPr>
          <p:spPr>
            <a:xfrm flipH="1">
              <a:off x="4990295" y="423704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4FB2E9D7-F841-9C36-919D-77C8311ED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554" y="5309922"/>
            <a:ext cx="6209429" cy="13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89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09209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8" name="Group 17">
            <a:extLst>
              <a:ext uri="{FF2B5EF4-FFF2-40B4-BE49-F238E27FC236}">
                <a16:creationId xmlns:a16="http://schemas.microsoft.com/office/drawing/2014/main" id="{C3161273-A3B1-34AF-63B2-FAEDFB8251B1}"/>
              </a:ext>
            </a:extLst>
          </p:cNvPr>
          <p:cNvGrpSpPr/>
          <p:nvPr/>
        </p:nvGrpSpPr>
        <p:grpSpPr>
          <a:xfrm>
            <a:off x="6223683" y="1600200"/>
            <a:ext cx="2743200" cy="2743200"/>
            <a:chOff x="6223683" y="1600200"/>
            <a:chExt cx="2743200" cy="2743200"/>
          </a:xfrm>
        </p:grpSpPr>
        <p:sp>
          <p:nvSpPr>
            <p:cNvPr id="8" name="Oval 7">
              <a:extLst>
                <a:ext uri="{FF2B5EF4-FFF2-40B4-BE49-F238E27FC236}">
                  <a16:creationId xmlns:a16="http://schemas.microsoft.com/office/drawing/2014/main" id="{0A974EFE-B655-2AC3-9373-303EB5A48B1D}"/>
                </a:ext>
              </a:extLst>
            </p:cNvPr>
            <p:cNvSpPr/>
            <p:nvPr/>
          </p:nvSpPr>
          <p:spPr>
            <a:xfrm>
              <a:off x="6223683" y="1600200"/>
              <a:ext cx="2743200" cy="274320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rtlCol="0" anchor="t" anchorCtr="0"/>
            <a:lstStyle/>
            <a:p>
              <a:pPr algn="ctr"/>
              <a:r>
                <a:rPr lang="en-US" sz="2000" dirty="0"/>
                <a:t>Eamon Bauman</a:t>
              </a:r>
              <a:br>
                <a:rPr lang="en-US" sz="2000" dirty="0"/>
              </a:br>
              <a:r>
                <a:rPr lang="en-US" sz="2000" dirty="0"/>
                <a:t>Red Hat</a:t>
              </a:r>
            </a:p>
          </p:txBody>
        </p:sp>
        <p:grpSp>
          <p:nvGrpSpPr>
            <p:cNvPr id="16" name="Group 15">
              <a:extLst>
                <a:ext uri="{FF2B5EF4-FFF2-40B4-BE49-F238E27FC236}">
                  <a16:creationId xmlns:a16="http://schemas.microsoft.com/office/drawing/2014/main" id="{F72921BF-232F-D641-076F-62786A921959}"/>
                </a:ext>
              </a:extLst>
            </p:cNvPr>
            <p:cNvGrpSpPr/>
            <p:nvPr/>
          </p:nvGrpSpPr>
          <p:grpSpPr>
            <a:xfrm>
              <a:off x="6747285" y="2907528"/>
              <a:ext cx="1652337" cy="952497"/>
              <a:chOff x="6747285" y="2907528"/>
              <a:chExt cx="1652337" cy="952497"/>
            </a:xfrm>
          </p:grpSpPr>
          <p:sp>
            <p:nvSpPr>
              <p:cNvPr id="6" name="TextBox 5">
                <a:extLst>
                  <a:ext uri="{FF2B5EF4-FFF2-40B4-BE49-F238E27FC236}">
                    <a16:creationId xmlns:a16="http://schemas.microsoft.com/office/drawing/2014/main" id="{23BB28FC-9916-64E1-F0DE-3A28EC184BBD}"/>
                  </a:ext>
                </a:extLst>
              </p:cNvPr>
              <p:cNvSpPr txBox="1"/>
              <p:nvPr/>
            </p:nvSpPr>
            <p:spPr>
              <a:xfrm>
                <a:off x="6747285"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eamonb</a:t>
                </a:r>
                <a:endParaRPr lang="en-US" sz="2000" dirty="0">
                  <a:solidFill>
                    <a:schemeClr val="bg1"/>
                  </a:solidFill>
                </a:endParaRPr>
              </a:p>
            </p:txBody>
          </p:sp>
          <p:pic>
            <p:nvPicPr>
              <p:cNvPr id="13" name="Picture 12">
                <a:extLst>
                  <a:ext uri="{FF2B5EF4-FFF2-40B4-BE49-F238E27FC236}">
                    <a16:creationId xmlns:a16="http://schemas.microsoft.com/office/drawing/2014/main" id="{0B125619-B8EC-D780-C437-DC5097E56C3D}"/>
                  </a:ext>
                </a:extLst>
              </p:cNvPr>
              <p:cNvPicPr>
                <a:picLocks noChangeAspect="1"/>
              </p:cNvPicPr>
              <p:nvPr/>
            </p:nvPicPr>
            <p:blipFill>
              <a:blip r:embed="rId3"/>
              <a:stretch>
                <a:fillRect/>
              </a:stretch>
            </p:blipFill>
            <p:spPr>
              <a:xfrm>
                <a:off x="7416281" y="3121265"/>
                <a:ext cx="358003" cy="365760"/>
              </a:xfrm>
              <a:prstGeom prst="rect">
                <a:avLst/>
              </a:prstGeom>
            </p:spPr>
          </p:pic>
          <p:pic>
            <p:nvPicPr>
              <p:cNvPr id="14" name="Picture 4" descr="The unpredictable legal implications of Trump's Twitter-blocking defeat -  Harvard Law School | Harvard Law School">
                <a:extLst>
                  <a:ext uri="{FF2B5EF4-FFF2-40B4-BE49-F238E27FC236}">
                    <a16:creationId xmlns:a16="http://schemas.microsoft.com/office/drawing/2014/main" id="{09BB33F1-FBC3-839B-4A82-1339852BD223}"/>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6747285" y="2907528"/>
                <a:ext cx="755445" cy="755445"/>
              </a:xfrm>
              <a:prstGeom prst="rect">
                <a:avLst/>
              </a:prstGeom>
              <a:noFill/>
            </p:spPr>
          </p:pic>
        </p:grpSp>
      </p:grpSp>
      <p:grpSp>
        <p:nvGrpSpPr>
          <p:cNvPr id="17" name="Group 16">
            <a:extLst>
              <a:ext uri="{FF2B5EF4-FFF2-40B4-BE49-F238E27FC236}">
                <a16:creationId xmlns:a16="http://schemas.microsoft.com/office/drawing/2014/main" id="{25630927-3FE5-462A-9319-E33F4BFCB4A3}"/>
              </a:ext>
            </a:extLst>
          </p:cNvPr>
          <p:cNvGrpSpPr/>
          <p:nvPr/>
        </p:nvGrpSpPr>
        <p:grpSpPr>
          <a:xfrm>
            <a:off x="2737104" y="1600200"/>
            <a:ext cx="2743200" cy="2743200"/>
            <a:chOff x="2737104" y="1600200"/>
            <a:chExt cx="2743200" cy="2743200"/>
          </a:xfrm>
        </p:grpSpPr>
        <p:sp>
          <p:nvSpPr>
            <p:cNvPr id="7" name="Oval 6">
              <a:extLst>
                <a:ext uri="{FF2B5EF4-FFF2-40B4-BE49-F238E27FC236}">
                  <a16:creationId xmlns:a16="http://schemas.microsoft.com/office/drawing/2014/main" id="{94ED6104-2AF0-AEFF-68BB-8C3155F287B9}"/>
                </a:ext>
              </a:extLst>
            </p:cNvPr>
            <p:cNvSpPr/>
            <p:nvPr/>
          </p:nvSpPr>
          <p:spPr>
            <a:xfrm>
              <a:off x="2737104" y="1600200"/>
              <a:ext cx="2743200" cy="27432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2000" dirty="0"/>
                <a:t>Rey </a:t>
              </a:r>
              <a:r>
                <a:rPr lang="en-US" sz="2000" dirty="0" err="1"/>
                <a:t>Lejano</a:t>
              </a:r>
              <a:endParaRPr lang="en-US" sz="2000" dirty="0"/>
            </a:p>
            <a:p>
              <a:pPr algn="ctr"/>
              <a:r>
                <a:rPr lang="en-US" sz="2000" dirty="0"/>
                <a:t>SUSE</a:t>
              </a:r>
            </a:p>
          </p:txBody>
        </p:sp>
        <p:grpSp>
          <p:nvGrpSpPr>
            <p:cNvPr id="15" name="Group 14">
              <a:extLst>
                <a:ext uri="{FF2B5EF4-FFF2-40B4-BE49-F238E27FC236}">
                  <a16:creationId xmlns:a16="http://schemas.microsoft.com/office/drawing/2014/main" id="{60B87943-CF1A-4581-BF30-43F00E954559}"/>
                </a:ext>
              </a:extLst>
            </p:cNvPr>
            <p:cNvGrpSpPr/>
            <p:nvPr/>
          </p:nvGrpSpPr>
          <p:grpSpPr>
            <a:xfrm>
              <a:off x="3779841" y="2926423"/>
              <a:ext cx="1652337" cy="933602"/>
              <a:chOff x="3779841" y="2926423"/>
              <a:chExt cx="1652337" cy="933602"/>
            </a:xfrm>
          </p:grpSpPr>
          <p:sp>
            <p:nvSpPr>
              <p:cNvPr id="5" name="TextBox 4">
                <a:extLst>
                  <a:ext uri="{FF2B5EF4-FFF2-40B4-BE49-F238E27FC236}">
                    <a16:creationId xmlns:a16="http://schemas.microsoft.com/office/drawing/2014/main" id="{DB3A7FF5-BA98-44C7-C224-91B58F761FF2}"/>
                  </a:ext>
                </a:extLst>
              </p:cNvPr>
              <p:cNvSpPr txBox="1"/>
              <p:nvPr/>
            </p:nvSpPr>
            <p:spPr>
              <a:xfrm>
                <a:off x="3779841" y="3459915"/>
                <a:ext cx="1652337" cy="400110"/>
              </a:xfrm>
              <a:prstGeom prst="rect">
                <a:avLst/>
              </a:prstGeom>
              <a:noFill/>
            </p:spPr>
            <p:txBody>
              <a:bodyPr wrap="square" rtlCol="0">
                <a:spAutoFit/>
              </a:bodyPr>
              <a:lstStyle/>
              <a:p>
                <a:r>
                  <a:rPr lang="en-US" sz="2000" dirty="0">
                    <a:solidFill>
                      <a:schemeClr val="bg1"/>
                    </a:solidFill>
                  </a:rPr>
                  <a:t>@</a:t>
                </a:r>
                <a:r>
                  <a:rPr lang="en-US" sz="2000" dirty="0" err="1">
                    <a:solidFill>
                      <a:schemeClr val="bg1"/>
                    </a:solidFill>
                  </a:rPr>
                  <a:t>reylejano</a:t>
                </a:r>
                <a:endParaRPr lang="en-US" sz="2000" dirty="0">
                  <a:solidFill>
                    <a:schemeClr val="bg1"/>
                  </a:solidFill>
                </a:endParaRPr>
              </a:p>
            </p:txBody>
          </p:sp>
          <p:pic>
            <p:nvPicPr>
              <p:cNvPr id="12" name="Picture 11">
                <a:extLst>
                  <a:ext uri="{FF2B5EF4-FFF2-40B4-BE49-F238E27FC236}">
                    <a16:creationId xmlns:a16="http://schemas.microsoft.com/office/drawing/2014/main" id="{93E3BE20-9981-5B22-6E8A-02D105FD5D13}"/>
                  </a:ext>
                </a:extLst>
              </p:cNvPr>
              <p:cNvPicPr>
                <a:picLocks noChangeAspect="1"/>
              </p:cNvPicPr>
              <p:nvPr/>
            </p:nvPicPr>
            <p:blipFill>
              <a:blip r:embed="rId3"/>
              <a:stretch>
                <a:fillRect/>
              </a:stretch>
            </p:blipFill>
            <p:spPr>
              <a:xfrm>
                <a:off x="4524606" y="3121265"/>
                <a:ext cx="358003" cy="365760"/>
              </a:xfrm>
              <a:prstGeom prst="rect">
                <a:avLst/>
              </a:prstGeom>
            </p:spPr>
          </p:pic>
          <p:pic>
            <p:nvPicPr>
              <p:cNvPr id="1028" name="Picture 4" descr="The unpredictable legal implications of Trump's Twitter-blocking defeat -  Harvard Law School | Harvard Law School">
                <a:extLst>
                  <a:ext uri="{FF2B5EF4-FFF2-40B4-BE49-F238E27FC236}">
                    <a16:creationId xmlns:a16="http://schemas.microsoft.com/office/drawing/2014/main" id="{D6C402A4-CE21-9663-1083-D7BF55A3ACFC}"/>
                  </a:ext>
                </a:extLst>
              </p:cNvPr>
              <p:cNvPicPr>
                <a:picLocks noChangeAspect="1" noChangeArrowheads="1"/>
              </p:cNvPicPr>
              <p:nvPr/>
            </p:nvPicPr>
            <p:blipFill>
              <a:blip r:embed="rId4">
                <a:clrChange>
                  <a:clrFrom>
                    <a:srgbClr val="282F36">
                      <a:alpha val="14902"/>
                    </a:srgbClr>
                  </a:clrFrom>
                  <a:clrTo>
                    <a:srgbClr val="282F36">
                      <a:alpha val="0"/>
                    </a:srgbClr>
                  </a:clrTo>
                </a:clrChange>
                <a:extLst>
                  <a:ext uri="{28A0092B-C50C-407E-A947-70E740481C1C}">
                    <a14:useLocalDpi xmlns:a14="http://schemas.microsoft.com/office/drawing/2010/main" val="0"/>
                  </a:ext>
                </a:extLst>
              </a:blip>
              <a:srcRect/>
              <a:stretch>
                <a:fillRect/>
              </a:stretch>
            </p:blipFill>
            <p:spPr bwMode="auto">
              <a:xfrm>
                <a:off x="3835016" y="2926423"/>
                <a:ext cx="755445" cy="755445"/>
              </a:xfrm>
              <a:prstGeom prst="rect">
                <a:avLst/>
              </a:prstGeom>
              <a:noFill/>
            </p:spPr>
          </p:pic>
        </p:grpSp>
      </p:grpSp>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About </a:t>
            </a:r>
            <a:r>
              <a:rPr lang="en-US" sz="4000" b="1" dirty="0">
                <a:solidFill>
                  <a:srgbClr val="4F1971"/>
                </a:solidFill>
              </a:rPr>
              <a:t>Us</a:t>
            </a:r>
            <a:endParaRPr sz="1400" b="0" i="0" u="none" strike="noStrike" cap="none" dirty="0">
              <a:solidFill>
                <a:srgbClr val="000000"/>
              </a:solidFill>
              <a:latin typeface="Arial"/>
              <a:ea typeface="Arial"/>
              <a:cs typeface="Arial"/>
              <a:sym typeface="Arial"/>
            </a:endParaRPr>
          </a:p>
        </p:txBody>
      </p:sp>
      <p:sp>
        <p:nvSpPr>
          <p:cNvPr id="3" name="Oval 2">
            <a:extLst>
              <a:ext uri="{FF2B5EF4-FFF2-40B4-BE49-F238E27FC236}">
                <a16:creationId xmlns:a16="http://schemas.microsoft.com/office/drawing/2014/main" id="{6278E6B3-0ACC-C955-A207-F0DB56003E0A}"/>
              </a:ext>
            </a:extLst>
          </p:cNvPr>
          <p:cNvSpPr/>
          <p:nvPr/>
        </p:nvSpPr>
        <p:spPr>
          <a:xfrm>
            <a:off x="134778" y="1596609"/>
            <a:ext cx="3657600" cy="3657600"/>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FA05743-E06E-D37A-1CE2-CD3E3C9BDA41}"/>
              </a:ext>
            </a:extLst>
          </p:cNvPr>
          <p:cNvSpPr/>
          <p:nvPr/>
        </p:nvSpPr>
        <p:spPr>
          <a:xfrm>
            <a:off x="8399622" y="1596609"/>
            <a:ext cx="3657600" cy="3657600"/>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0175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546936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5729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72107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stretch>
            <a:fillRect/>
          </a:stretch>
        </p:blipFill>
        <p:spPr>
          <a:xfrm>
            <a:off x="3519567" y="3798297"/>
            <a:ext cx="1157352" cy="1121184"/>
          </a:xfrm>
          <a:prstGeom prst="rect">
            <a:avLst/>
          </a:prstGeom>
        </p:spPr>
      </p:pic>
    </p:spTree>
    <p:extLst>
      <p:ext uri="{BB962C8B-B14F-4D97-AF65-F5344CB8AC3E}">
        <p14:creationId xmlns:p14="http://schemas.microsoft.com/office/powerpoint/2010/main" val="4049946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6" name="Picture 15">
            <a:extLst>
              <a:ext uri="{FF2B5EF4-FFF2-40B4-BE49-F238E27FC236}">
                <a16:creationId xmlns:a16="http://schemas.microsoft.com/office/drawing/2014/main" id="{2F9F344C-0D94-BCBA-E3CD-9883C914EF65}"/>
              </a:ext>
            </a:extLst>
          </p:cNvPr>
          <p:cNvPicPr>
            <a:picLocks noChangeAspect="1"/>
          </p:cNvPicPr>
          <p:nvPr/>
        </p:nvPicPr>
        <p:blipFill>
          <a:blip r:embed="rId3">
            <a:alphaModFix amt="25000"/>
          </a:blip>
          <a:stretch>
            <a:fillRect/>
          </a:stretch>
        </p:blipFill>
        <p:spPr>
          <a:xfrm>
            <a:off x="-386482" y="911912"/>
            <a:ext cx="6677144" cy="6468483"/>
          </a:xfrm>
          <a:prstGeom prst="rect">
            <a:avLst/>
          </a:prstGeom>
        </p:spPr>
      </p:pic>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Networking</a:t>
            </a:r>
            <a:endParaRPr sz="1400" b="0" i="0" u="none" strike="noStrike" cap="none" dirty="0">
              <a:solidFill>
                <a:srgbClr val="000000"/>
              </a:solidFill>
              <a:latin typeface="Arial"/>
              <a:ea typeface="Arial"/>
              <a:cs typeface="Arial"/>
              <a:sym typeface="Arial"/>
            </a:endParaRPr>
          </a:p>
        </p:txBody>
      </p:sp>
      <p:sp>
        <p:nvSpPr>
          <p:cNvPr id="151" name="Google Shape;151;g24dc731f540_0_90"/>
          <p:cNvSpPr txBox="1"/>
          <p:nvPr/>
        </p:nvSpPr>
        <p:spPr>
          <a:xfrm>
            <a:off x="5341735" y="5373442"/>
            <a:ext cx="4388597"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Enables networking in Kubernetes with advanced security and observability</a:t>
            </a:r>
            <a:endParaRPr sz="1400" b="0" i="0" u="none" strike="noStrike" cap="none" dirty="0">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553554A0-9A0F-FC28-684F-DC673F2C91B1}"/>
              </a:ext>
            </a:extLst>
          </p:cNvPr>
          <p:cNvPicPr>
            <a:picLocks noChangeAspect="1"/>
          </p:cNvPicPr>
          <p:nvPr/>
        </p:nvPicPr>
        <p:blipFill>
          <a:blip r:embed="rId4">
            <a:alphaModFix amt="50000"/>
          </a:blip>
          <a:stretch>
            <a:fillRect/>
          </a:stretch>
        </p:blipFill>
        <p:spPr>
          <a:xfrm>
            <a:off x="649671" y="2178094"/>
            <a:ext cx="1625600" cy="1574800"/>
          </a:xfrm>
          <a:prstGeom prst="rect">
            <a:avLst/>
          </a:prstGeom>
        </p:spPr>
      </p:pic>
      <p:pic>
        <p:nvPicPr>
          <p:cNvPr id="10" name="Picture 9">
            <a:extLst>
              <a:ext uri="{FF2B5EF4-FFF2-40B4-BE49-F238E27FC236}">
                <a16:creationId xmlns:a16="http://schemas.microsoft.com/office/drawing/2014/main" id="{BA51D01D-5D2C-325E-0866-1DE16E186D5C}"/>
              </a:ext>
            </a:extLst>
          </p:cNvPr>
          <p:cNvPicPr>
            <a:picLocks noChangeAspect="1"/>
          </p:cNvPicPr>
          <p:nvPr/>
        </p:nvPicPr>
        <p:blipFill>
          <a:blip r:embed="rId5">
            <a:alphaModFix amt="50000"/>
          </a:blip>
          <a:stretch>
            <a:fillRect/>
          </a:stretch>
        </p:blipFill>
        <p:spPr>
          <a:xfrm>
            <a:off x="1677748" y="3656160"/>
            <a:ext cx="1625600" cy="1574800"/>
          </a:xfrm>
          <a:prstGeom prst="rect">
            <a:avLst/>
          </a:prstGeom>
        </p:spPr>
      </p:pic>
      <p:sp>
        <p:nvSpPr>
          <p:cNvPr id="17" name="Rectangle 16">
            <a:extLst>
              <a:ext uri="{FF2B5EF4-FFF2-40B4-BE49-F238E27FC236}">
                <a16:creationId xmlns:a16="http://schemas.microsoft.com/office/drawing/2014/main" id="{DE6CC2BC-C2A1-0D59-99C9-4B928F1D5F92}"/>
              </a:ext>
            </a:extLst>
          </p:cNvPr>
          <p:cNvSpPr>
            <a:spLocks noChangeAspect="1"/>
          </p:cNvSpPr>
          <p:nvPr/>
        </p:nvSpPr>
        <p:spPr>
          <a:xfrm flipH="1">
            <a:off x="1595399" y="5230960"/>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17DFC5E-5FA8-FE75-8906-EA4D65EA6E1D}"/>
              </a:ext>
            </a:extLst>
          </p:cNvPr>
          <p:cNvSpPr>
            <a:spLocks noChangeAspect="1"/>
          </p:cNvSpPr>
          <p:nvPr/>
        </p:nvSpPr>
        <p:spPr>
          <a:xfrm flipH="1">
            <a:off x="2770793" y="5230960"/>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00EAEE5-F88C-E506-99C0-08A446DE6CCA}"/>
              </a:ext>
            </a:extLst>
          </p:cNvPr>
          <p:cNvCxnSpPr>
            <a:cxnSpLocks/>
          </p:cNvCxnSpPr>
          <p:nvPr/>
        </p:nvCxnSpPr>
        <p:spPr>
          <a:xfrm>
            <a:off x="2179475" y="5384548"/>
            <a:ext cx="629536" cy="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EED3A2-C2B1-E891-7CC9-17098B7C4DB9}"/>
              </a:ext>
            </a:extLst>
          </p:cNvPr>
          <p:cNvCxnSpPr>
            <a:cxnSpLocks/>
          </p:cNvCxnSpPr>
          <p:nvPr/>
        </p:nvCxnSpPr>
        <p:spPr>
          <a:xfrm>
            <a:off x="1957993" y="3535196"/>
            <a:ext cx="221482" cy="217698"/>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5F9DC3F6-4E89-75FA-F366-6C550E5084BD}"/>
              </a:ext>
            </a:extLst>
          </p:cNvPr>
          <p:cNvPicPr>
            <a:picLocks noChangeAspect="1"/>
          </p:cNvPicPr>
          <p:nvPr/>
        </p:nvPicPr>
        <p:blipFill>
          <a:blip r:embed="rId3">
            <a:alphaModFix amt="25000"/>
          </a:blip>
          <a:stretch>
            <a:fillRect/>
          </a:stretch>
        </p:blipFill>
        <p:spPr>
          <a:xfrm>
            <a:off x="6812190" y="835889"/>
            <a:ext cx="3724048" cy="3607671"/>
          </a:xfrm>
          <a:prstGeom prst="rect">
            <a:avLst/>
          </a:prstGeom>
        </p:spPr>
      </p:pic>
      <p:pic>
        <p:nvPicPr>
          <p:cNvPr id="22" name="Picture 21">
            <a:extLst>
              <a:ext uri="{FF2B5EF4-FFF2-40B4-BE49-F238E27FC236}">
                <a16:creationId xmlns:a16="http://schemas.microsoft.com/office/drawing/2014/main" id="{2BD43677-A293-8122-F41D-E74AADDB9A5D}"/>
              </a:ext>
            </a:extLst>
          </p:cNvPr>
          <p:cNvPicPr>
            <a:picLocks noChangeAspect="1"/>
          </p:cNvPicPr>
          <p:nvPr/>
        </p:nvPicPr>
        <p:blipFill>
          <a:blip r:embed="rId5">
            <a:alphaModFix amt="50000"/>
          </a:blip>
          <a:stretch>
            <a:fillRect/>
          </a:stretch>
        </p:blipFill>
        <p:spPr>
          <a:xfrm>
            <a:off x="6946378" y="1960396"/>
            <a:ext cx="1625600" cy="1574800"/>
          </a:xfrm>
          <a:prstGeom prst="rect">
            <a:avLst/>
          </a:prstGeom>
        </p:spPr>
      </p:pic>
      <p:pic>
        <p:nvPicPr>
          <p:cNvPr id="29" name="Picture 28">
            <a:extLst>
              <a:ext uri="{FF2B5EF4-FFF2-40B4-BE49-F238E27FC236}">
                <a16:creationId xmlns:a16="http://schemas.microsoft.com/office/drawing/2014/main" id="{44C1ABA8-41EC-F380-0F8C-E699850A4062}"/>
              </a:ext>
            </a:extLst>
          </p:cNvPr>
          <p:cNvPicPr>
            <a:picLocks noChangeAspect="1"/>
          </p:cNvPicPr>
          <p:nvPr/>
        </p:nvPicPr>
        <p:blipFill>
          <a:blip r:embed="rId3">
            <a:alphaModFix amt="25000"/>
          </a:blip>
          <a:stretch>
            <a:fillRect/>
          </a:stretch>
        </p:blipFill>
        <p:spPr>
          <a:xfrm>
            <a:off x="9421207" y="3007574"/>
            <a:ext cx="3724048" cy="3607671"/>
          </a:xfrm>
          <a:prstGeom prst="rect">
            <a:avLst/>
          </a:prstGeom>
        </p:spPr>
      </p:pic>
      <p:pic>
        <p:nvPicPr>
          <p:cNvPr id="30" name="Picture 29">
            <a:extLst>
              <a:ext uri="{FF2B5EF4-FFF2-40B4-BE49-F238E27FC236}">
                <a16:creationId xmlns:a16="http://schemas.microsoft.com/office/drawing/2014/main" id="{5B273837-40FC-2BF7-E875-E53BB02099A0}"/>
              </a:ext>
            </a:extLst>
          </p:cNvPr>
          <p:cNvPicPr>
            <a:picLocks noChangeAspect="1"/>
          </p:cNvPicPr>
          <p:nvPr/>
        </p:nvPicPr>
        <p:blipFill>
          <a:blip r:embed="rId5">
            <a:alphaModFix amt="50000"/>
          </a:blip>
          <a:stretch>
            <a:fillRect/>
          </a:stretch>
        </p:blipFill>
        <p:spPr>
          <a:xfrm>
            <a:off x="9555395" y="4132081"/>
            <a:ext cx="1625600" cy="1574800"/>
          </a:xfrm>
          <a:prstGeom prst="rect">
            <a:avLst/>
          </a:prstGeom>
        </p:spPr>
      </p:pic>
      <p:cxnSp>
        <p:nvCxnSpPr>
          <p:cNvPr id="32" name="Straight Connector 31">
            <a:extLst>
              <a:ext uri="{FF2B5EF4-FFF2-40B4-BE49-F238E27FC236}">
                <a16:creationId xmlns:a16="http://schemas.microsoft.com/office/drawing/2014/main" id="{D7A6C2BB-F7B8-CF0A-8868-CE5A5607E4F6}"/>
              </a:ext>
            </a:extLst>
          </p:cNvPr>
          <p:cNvCxnSpPr>
            <a:cxnSpLocks/>
          </p:cNvCxnSpPr>
          <p:nvPr/>
        </p:nvCxnSpPr>
        <p:spPr>
          <a:xfrm>
            <a:off x="3282322" y="4668363"/>
            <a:ext cx="6273073" cy="517930"/>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9D3C257-C022-2EAB-9419-0D858CF2497E}"/>
              </a:ext>
            </a:extLst>
          </p:cNvPr>
          <p:cNvCxnSpPr>
            <a:cxnSpLocks/>
          </p:cNvCxnSpPr>
          <p:nvPr/>
        </p:nvCxnSpPr>
        <p:spPr>
          <a:xfrm>
            <a:off x="8377690" y="3139820"/>
            <a:ext cx="1483383" cy="1193429"/>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6D807D-49B9-C8CD-EBAD-74FB816F3056}"/>
              </a:ext>
            </a:extLst>
          </p:cNvPr>
          <p:cNvCxnSpPr>
            <a:cxnSpLocks/>
          </p:cNvCxnSpPr>
          <p:nvPr/>
        </p:nvCxnSpPr>
        <p:spPr>
          <a:xfrm flipV="1">
            <a:off x="3268825" y="3007574"/>
            <a:ext cx="3813293" cy="1530133"/>
          </a:xfrm>
          <a:prstGeom prst="line">
            <a:avLst/>
          </a:prstGeom>
          <a:ln w="50800">
            <a:solidFill>
              <a:srgbClr val="CA66E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EBC4128-0C2B-2FCD-EDD1-1ED63775BDD5}"/>
              </a:ext>
            </a:extLst>
          </p:cNvPr>
          <p:cNvPicPr>
            <a:picLocks noChangeAspect="1"/>
          </p:cNvPicPr>
          <p:nvPr/>
        </p:nvPicPr>
        <p:blipFill>
          <a:blip r:embed="rId6">
            <a:alphaModFix amt="50000"/>
          </a:blip>
          <a:stretch>
            <a:fillRect/>
          </a:stretch>
        </p:blipFill>
        <p:spPr>
          <a:xfrm>
            <a:off x="3519567" y="3798297"/>
            <a:ext cx="1157352" cy="1121184"/>
          </a:xfrm>
          <a:prstGeom prst="rect">
            <a:avLst/>
          </a:prstGeom>
        </p:spPr>
      </p:pic>
      <p:pic>
        <p:nvPicPr>
          <p:cNvPr id="3" name="Graphic 2">
            <a:extLst>
              <a:ext uri="{FF2B5EF4-FFF2-40B4-BE49-F238E27FC236}">
                <a16:creationId xmlns:a16="http://schemas.microsoft.com/office/drawing/2014/main" id="{8B25F24F-8E9A-3AB1-B358-B53B45FB72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4285" y="1764364"/>
            <a:ext cx="3507119" cy="3889713"/>
          </a:xfrm>
          <a:prstGeom prst="rect">
            <a:avLst/>
          </a:prstGeom>
        </p:spPr>
      </p:pic>
    </p:spTree>
    <p:extLst>
      <p:ext uri="{BB962C8B-B14F-4D97-AF65-F5344CB8AC3E}">
        <p14:creationId xmlns:p14="http://schemas.microsoft.com/office/powerpoint/2010/main" val="374531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11772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433568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4430977" cy="2743200"/>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27940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t="21982" r="43886" b="60731"/>
          <a:stretch/>
        </p:blipFill>
        <p:spPr>
          <a:xfrm>
            <a:off x="876129" y="896472"/>
            <a:ext cx="8398582" cy="5199528"/>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420172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4dc731f540_0_11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Tree>
    <p:extLst>
      <p:ext uri="{BB962C8B-B14F-4D97-AF65-F5344CB8AC3E}">
        <p14:creationId xmlns:p14="http://schemas.microsoft.com/office/powerpoint/2010/main" val="186318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4dc731f540_0_9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Application Definition</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C9169EF6-3AC4-B3AA-FB17-095FD3EF5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3788" y="1273039"/>
            <a:ext cx="4061012" cy="4187918"/>
          </a:xfrm>
          <a:prstGeom prst="rect">
            <a:avLst/>
          </a:prstGeom>
        </p:spPr>
      </p:pic>
      <p:grpSp>
        <p:nvGrpSpPr>
          <p:cNvPr id="32" name="Group 31">
            <a:extLst>
              <a:ext uri="{FF2B5EF4-FFF2-40B4-BE49-F238E27FC236}">
                <a16:creationId xmlns:a16="http://schemas.microsoft.com/office/drawing/2014/main" id="{494EA8CD-52D6-F6C4-D4F9-54ABDC87E0B4}"/>
              </a:ext>
            </a:extLst>
          </p:cNvPr>
          <p:cNvGrpSpPr/>
          <p:nvPr/>
        </p:nvGrpSpPr>
        <p:grpSpPr>
          <a:xfrm>
            <a:off x="770965" y="1596609"/>
            <a:ext cx="7385217" cy="3483236"/>
            <a:chOff x="852717" y="3166946"/>
            <a:chExt cx="7385217" cy="3483236"/>
          </a:xfrm>
        </p:grpSpPr>
        <p:sp>
          <p:nvSpPr>
            <p:cNvPr id="4" name="Rounded Rectangle 3">
              <a:extLst>
                <a:ext uri="{FF2B5EF4-FFF2-40B4-BE49-F238E27FC236}">
                  <a16:creationId xmlns:a16="http://schemas.microsoft.com/office/drawing/2014/main" id="{44649CF9-87D2-5A59-3AD4-0B413F255212}"/>
                </a:ext>
              </a:extLst>
            </p:cNvPr>
            <p:cNvSpPr/>
            <p:nvPr/>
          </p:nvSpPr>
          <p:spPr>
            <a:xfrm>
              <a:off x="959004" y="3166946"/>
              <a:ext cx="6714783" cy="34832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1097280" rtlCol="0" anchor="t" anchorCtr="0"/>
            <a:lstStyle/>
            <a:p>
              <a:pPr algn="ctr"/>
              <a:r>
                <a:rPr lang="en-US" sz="2000" dirty="0">
                  <a:solidFill>
                    <a:schemeClr val="tx1"/>
                  </a:solidFill>
                </a:rPr>
                <a:t>Application</a:t>
              </a:r>
            </a:p>
          </p:txBody>
        </p:sp>
        <p:pic>
          <p:nvPicPr>
            <p:cNvPr id="6" name="Picture 5">
              <a:extLst>
                <a:ext uri="{FF2B5EF4-FFF2-40B4-BE49-F238E27FC236}">
                  <a16:creationId xmlns:a16="http://schemas.microsoft.com/office/drawing/2014/main" id="{0EC8C49B-0EEA-41CC-E254-99B0E2FEAE67}"/>
                </a:ext>
              </a:extLst>
            </p:cNvPr>
            <p:cNvPicPr>
              <a:picLocks noChangeAspect="1"/>
            </p:cNvPicPr>
            <p:nvPr/>
          </p:nvPicPr>
          <p:blipFill>
            <a:blip r:embed="rId5"/>
            <a:stretch>
              <a:fillRect/>
            </a:stretch>
          </p:blipFill>
          <p:spPr>
            <a:xfrm>
              <a:off x="1976154" y="4610057"/>
              <a:ext cx="812800" cy="787400"/>
            </a:xfrm>
            <a:prstGeom prst="rect">
              <a:avLst/>
            </a:prstGeom>
          </p:spPr>
        </p:pic>
        <p:pic>
          <p:nvPicPr>
            <p:cNvPr id="8" name="Picture 7">
              <a:extLst>
                <a:ext uri="{FF2B5EF4-FFF2-40B4-BE49-F238E27FC236}">
                  <a16:creationId xmlns:a16="http://schemas.microsoft.com/office/drawing/2014/main" id="{E1D51DE6-C2DC-82C0-EEFA-5F7E9F1026E4}"/>
                </a:ext>
              </a:extLst>
            </p:cNvPr>
            <p:cNvPicPr>
              <a:picLocks noChangeAspect="1"/>
            </p:cNvPicPr>
            <p:nvPr/>
          </p:nvPicPr>
          <p:blipFill>
            <a:blip r:embed="rId6"/>
            <a:stretch>
              <a:fillRect/>
            </a:stretch>
          </p:blipFill>
          <p:spPr>
            <a:xfrm>
              <a:off x="5829019" y="4382612"/>
              <a:ext cx="812800" cy="787400"/>
            </a:xfrm>
            <a:prstGeom prst="rect">
              <a:avLst/>
            </a:prstGeom>
          </p:spPr>
        </p:pic>
        <p:pic>
          <p:nvPicPr>
            <p:cNvPr id="10" name="Picture 9">
              <a:extLst>
                <a:ext uri="{FF2B5EF4-FFF2-40B4-BE49-F238E27FC236}">
                  <a16:creationId xmlns:a16="http://schemas.microsoft.com/office/drawing/2014/main" id="{1360F791-0F10-199F-C885-EA55D646350A}"/>
                </a:ext>
              </a:extLst>
            </p:cNvPr>
            <p:cNvPicPr>
              <a:picLocks noChangeAspect="1"/>
            </p:cNvPicPr>
            <p:nvPr/>
          </p:nvPicPr>
          <p:blipFill>
            <a:blip r:embed="rId7"/>
            <a:stretch>
              <a:fillRect/>
            </a:stretch>
          </p:blipFill>
          <p:spPr>
            <a:xfrm>
              <a:off x="5555535" y="3630503"/>
              <a:ext cx="812800" cy="787400"/>
            </a:xfrm>
            <a:prstGeom prst="rect">
              <a:avLst/>
            </a:prstGeom>
          </p:spPr>
        </p:pic>
        <p:pic>
          <p:nvPicPr>
            <p:cNvPr id="11" name="Picture 10">
              <a:extLst>
                <a:ext uri="{FF2B5EF4-FFF2-40B4-BE49-F238E27FC236}">
                  <a16:creationId xmlns:a16="http://schemas.microsoft.com/office/drawing/2014/main" id="{3BC3E239-B776-9A6E-F95C-534825CD0864}"/>
                </a:ext>
              </a:extLst>
            </p:cNvPr>
            <p:cNvPicPr>
              <a:picLocks noChangeAspect="1"/>
            </p:cNvPicPr>
            <p:nvPr/>
          </p:nvPicPr>
          <p:blipFill>
            <a:blip r:embed="rId6"/>
            <a:stretch>
              <a:fillRect/>
            </a:stretch>
          </p:blipFill>
          <p:spPr>
            <a:xfrm>
              <a:off x="1514335" y="5316174"/>
              <a:ext cx="812800" cy="787400"/>
            </a:xfrm>
            <a:prstGeom prst="rect">
              <a:avLst/>
            </a:prstGeom>
          </p:spPr>
        </p:pic>
        <p:pic>
          <p:nvPicPr>
            <p:cNvPr id="13" name="Picture 12">
              <a:extLst>
                <a:ext uri="{FF2B5EF4-FFF2-40B4-BE49-F238E27FC236}">
                  <a16:creationId xmlns:a16="http://schemas.microsoft.com/office/drawing/2014/main" id="{F3920A54-1C10-D707-7C0E-DA179EAD8805}"/>
                </a:ext>
              </a:extLst>
            </p:cNvPr>
            <p:cNvPicPr>
              <a:picLocks noChangeAspect="1"/>
            </p:cNvPicPr>
            <p:nvPr/>
          </p:nvPicPr>
          <p:blipFill>
            <a:blip r:embed="rId8"/>
            <a:stretch>
              <a:fillRect/>
            </a:stretch>
          </p:blipFill>
          <p:spPr>
            <a:xfrm>
              <a:off x="4093088" y="5581044"/>
              <a:ext cx="812800" cy="787400"/>
            </a:xfrm>
            <a:prstGeom prst="rect">
              <a:avLst/>
            </a:prstGeom>
          </p:spPr>
        </p:pic>
        <p:pic>
          <p:nvPicPr>
            <p:cNvPr id="15" name="Picture 14">
              <a:extLst>
                <a:ext uri="{FF2B5EF4-FFF2-40B4-BE49-F238E27FC236}">
                  <a16:creationId xmlns:a16="http://schemas.microsoft.com/office/drawing/2014/main" id="{CEBE2727-45F0-5D33-2BDD-71AAFF2E596D}"/>
                </a:ext>
              </a:extLst>
            </p:cNvPr>
            <p:cNvPicPr>
              <a:picLocks noChangeAspect="1"/>
            </p:cNvPicPr>
            <p:nvPr/>
          </p:nvPicPr>
          <p:blipFill>
            <a:blip r:embed="rId9"/>
            <a:stretch>
              <a:fillRect/>
            </a:stretch>
          </p:blipFill>
          <p:spPr>
            <a:xfrm>
              <a:off x="4457784" y="4898108"/>
              <a:ext cx="812800" cy="787400"/>
            </a:xfrm>
            <a:prstGeom prst="rect">
              <a:avLst/>
            </a:prstGeom>
          </p:spPr>
        </p:pic>
        <p:pic>
          <p:nvPicPr>
            <p:cNvPr id="17" name="Picture 16">
              <a:extLst>
                <a:ext uri="{FF2B5EF4-FFF2-40B4-BE49-F238E27FC236}">
                  <a16:creationId xmlns:a16="http://schemas.microsoft.com/office/drawing/2014/main" id="{F8F5C3AF-D476-AA39-B092-D100A6A7B7B0}"/>
                </a:ext>
              </a:extLst>
            </p:cNvPr>
            <p:cNvPicPr>
              <a:picLocks noChangeAspect="1"/>
            </p:cNvPicPr>
            <p:nvPr/>
          </p:nvPicPr>
          <p:blipFill>
            <a:blip r:embed="rId10"/>
            <a:stretch>
              <a:fillRect/>
            </a:stretch>
          </p:blipFill>
          <p:spPr>
            <a:xfrm>
              <a:off x="1579896" y="3863009"/>
              <a:ext cx="812800" cy="787400"/>
            </a:xfrm>
            <a:prstGeom prst="rect">
              <a:avLst/>
            </a:prstGeom>
          </p:spPr>
        </p:pic>
        <p:pic>
          <p:nvPicPr>
            <p:cNvPr id="19" name="Picture 18">
              <a:extLst>
                <a:ext uri="{FF2B5EF4-FFF2-40B4-BE49-F238E27FC236}">
                  <a16:creationId xmlns:a16="http://schemas.microsoft.com/office/drawing/2014/main" id="{EAECE3F4-54AC-5499-477D-6645CDFE58E7}"/>
                </a:ext>
              </a:extLst>
            </p:cNvPr>
            <p:cNvPicPr>
              <a:picLocks noChangeAspect="1"/>
            </p:cNvPicPr>
            <p:nvPr/>
          </p:nvPicPr>
          <p:blipFill>
            <a:blip r:embed="rId10"/>
            <a:stretch>
              <a:fillRect/>
            </a:stretch>
          </p:blipFill>
          <p:spPr>
            <a:xfrm>
              <a:off x="4898535" y="3214135"/>
              <a:ext cx="812800" cy="787400"/>
            </a:xfrm>
            <a:prstGeom prst="rect">
              <a:avLst/>
            </a:prstGeom>
          </p:spPr>
        </p:pic>
        <p:pic>
          <p:nvPicPr>
            <p:cNvPr id="22" name="Picture 21">
              <a:extLst>
                <a:ext uri="{FF2B5EF4-FFF2-40B4-BE49-F238E27FC236}">
                  <a16:creationId xmlns:a16="http://schemas.microsoft.com/office/drawing/2014/main" id="{D932CC55-F389-B9E9-272B-7649EF40380A}"/>
                </a:ext>
              </a:extLst>
            </p:cNvPr>
            <p:cNvPicPr>
              <a:picLocks noChangeAspect="1"/>
            </p:cNvPicPr>
            <p:nvPr/>
          </p:nvPicPr>
          <p:blipFill>
            <a:blip r:embed="rId6"/>
            <a:stretch>
              <a:fillRect/>
            </a:stretch>
          </p:blipFill>
          <p:spPr>
            <a:xfrm>
              <a:off x="2356370" y="5275541"/>
              <a:ext cx="812800" cy="787400"/>
            </a:xfrm>
            <a:prstGeom prst="rect">
              <a:avLst/>
            </a:prstGeom>
          </p:spPr>
        </p:pic>
        <p:pic>
          <p:nvPicPr>
            <p:cNvPr id="23" name="Picture 22">
              <a:extLst>
                <a:ext uri="{FF2B5EF4-FFF2-40B4-BE49-F238E27FC236}">
                  <a16:creationId xmlns:a16="http://schemas.microsoft.com/office/drawing/2014/main" id="{C945187E-8DF2-B981-09FD-D97AD130868E}"/>
                </a:ext>
              </a:extLst>
            </p:cNvPr>
            <p:cNvPicPr>
              <a:picLocks noChangeAspect="1"/>
            </p:cNvPicPr>
            <p:nvPr/>
          </p:nvPicPr>
          <p:blipFill>
            <a:blip r:embed="rId6"/>
            <a:stretch>
              <a:fillRect/>
            </a:stretch>
          </p:blipFill>
          <p:spPr>
            <a:xfrm>
              <a:off x="5023792" y="4313951"/>
              <a:ext cx="812800" cy="787400"/>
            </a:xfrm>
            <a:prstGeom prst="rect">
              <a:avLst/>
            </a:prstGeom>
          </p:spPr>
        </p:pic>
        <p:pic>
          <p:nvPicPr>
            <p:cNvPr id="24" name="Picture 23">
              <a:extLst>
                <a:ext uri="{FF2B5EF4-FFF2-40B4-BE49-F238E27FC236}">
                  <a16:creationId xmlns:a16="http://schemas.microsoft.com/office/drawing/2014/main" id="{5A1FDEE5-DD5D-27D0-F52A-C13E7CA84902}"/>
                </a:ext>
              </a:extLst>
            </p:cNvPr>
            <p:cNvPicPr>
              <a:picLocks noChangeAspect="1"/>
            </p:cNvPicPr>
            <p:nvPr/>
          </p:nvPicPr>
          <p:blipFill>
            <a:blip r:embed="rId8"/>
            <a:stretch>
              <a:fillRect/>
            </a:stretch>
          </p:blipFill>
          <p:spPr>
            <a:xfrm>
              <a:off x="6854171" y="5530541"/>
              <a:ext cx="812800" cy="787400"/>
            </a:xfrm>
            <a:prstGeom prst="rect">
              <a:avLst/>
            </a:prstGeom>
          </p:spPr>
        </p:pic>
        <p:pic>
          <p:nvPicPr>
            <p:cNvPr id="25" name="Picture 24">
              <a:extLst>
                <a:ext uri="{FF2B5EF4-FFF2-40B4-BE49-F238E27FC236}">
                  <a16:creationId xmlns:a16="http://schemas.microsoft.com/office/drawing/2014/main" id="{8BD8ECE1-17BF-E3F2-08FA-CDCB18922D4D}"/>
                </a:ext>
              </a:extLst>
            </p:cNvPr>
            <p:cNvPicPr>
              <a:picLocks noChangeAspect="1"/>
            </p:cNvPicPr>
            <p:nvPr/>
          </p:nvPicPr>
          <p:blipFill>
            <a:blip r:embed="rId9"/>
            <a:stretch>
              <a:fillRect/>
            </a:stretch>
          </p:blipFill>
          <p:spPr>
            <a:xfrm>
              <a:off x="6288779" y="4997493"/>
              <a:ext cx="812800" cy="787400"/>
            </a:xfrm>
            <a:prstGeom prst="rect">
              <a:avLst/>
            </a:prstGeom>
          </p:spPr>
        </p:pic>
        <p:pic>
          <p:nvPicPr>
            <p:cNvPr id="27" name="Picture 26">
              <a:extLst>
                <a:ext uri="{FF2B5EF4-FFF2-40B4-BE49-F238E27FC236}">
                  <a16:creationId xmlns:a16="http://schemas.microsoft.com/office/drawing/2014/main" id="{EFE81E54-4440-A2D2-A5BE-C6B6AD90A5CC}"/>
                </a:ext>
              </a:extLst>
            </p:cNvPr>
            <p:cNvPicPr>
              <a:picLocks noChangeAspect="1"/>
            </p:cNvPicPr>
            <p:nvPr/>
          </p:nvPicPr>
          <p:blipFill>
            <a:blip r:embed="rId11"/>
            <a:stretch>
              <a:fillRect/>
            </a:stretch>
          </p:blipFill>
          <p:spPr>
            <a:xfrm>
              <a:off x="2156716" y="3270938"/>
              <a:ext cx="812800" cy="787400"/>
            </a:xfrm>
            <a:prstGeom prst="rect">
              <a:avLst/>
            </a:prstGeom>
          </p:spPr>
        </p:pic>
        <p:pic>
          <p:nvPicPr>
            <p:cNvPr id="29" name="Graphic 28" descr="Database with solid fill">
              <a:extLst>
                <a:ext uri="{FF2B5EF4-FFF2-40B4-BE49-F238E27FC236}">
                  <a16:creationId xmlns:a16="http://schemas.microsoft.com/office/drawing/2014/main" id="{A14BB45B-3D7C-1947-B78D-67377A8E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9232" y="3508757"/>
              <a:ext cx="2778702" cy="2778702"/>
            </a:xfrm>
            <a:prstGeom prst="rect">
              <a:avLst/>
            </a:prstGeom>
          </p:spPr>
        </p:pic>
        <p:pic>
          <p:nvPicPr>
            <p:cNvPr id="31" name="Graphic 30" descr="Internet with solid fill">
              <a:extLst>
                <a:ext uri="{FF2B5EF4-FFF2-40B4-BE49-F238E27FC236}">
                  <a16:creationId xmlns:a16="http://schemas.microsoft.com/office/drawing/2014/main" id="{32BC8D64-949C-AED1-EB5D-3FCC8A0923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717" y="3687851"/>
              <a:ext cx="2163429" cy="2163429"/>
            </a:xfrm>
            <a:prstGeom prst="rect">
              <a:avLst/>
            </a:prstGeom>
          </p:spPr>
        </p:pic>
      </p:grpSp>
      <p:grpSp>
        <p:nvGrpSpPr>
          <p:cNvPr id="36" name="Group 35">
            <a:extLst>
              <a:ext uri="{FF2B5EF4-FFF2-40B4-BE49-F238E27FC236}">
                <a16:creationId xmlns:a16="http://schemas.microsoft.com/office/drawing/2014/main" id="{D4226C10-759D-A9D8-47EF-B39784026C3A}"/>
              </a:ext>
            </a:extLst>
          </p:cNvPr>
          <p:cNvGrpSpPr/>
          <p:nvPr/>
        </p:nvGrpSpPr>
        <p:grpSpPr>
          <a:xfrm>
            <a:off x="2690224" y="2160674"/>
            <a:ext cx="1934124" cy="1624556"/>
            <a:chOff x="2690224" y="2160674"/>
            <a:chExt cx="1934124" cy="1624556"/>
          </a:xfrm>
        </p:grpSpPr>
        <p:pic>
          <p:nvPicPr>
            <p:cNvPr id="21" name="Graphic 20" descr="Warning with solid fill">
              <a:extLst>
                <a:ext uri="{FF2B5EF4-FFF2-40B4-BE49-F238E27FC236}">
                  <a16:creationId xmlns:a16="http://schemas.microsoft.com/office/drawing/2014/main" id="{40A5A386-FB49-3DFC-C44A-FB3DA9900D1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3505" y="2160674"/>
              <a:ext cx="1624556" cy="1624556"/>
            </a:xfrm>
            <a:prstGeom prst="rect">
              <a:avLst/>
            </a:prstGeom>
          </p:spPr>
        </p:pic>
        <p:pic>
          <p:nvPicPr>
            <p:cNvPr id="34" name="Graphic 33" descr="Muscular arm with solid fill">
              <a:extLst>
                <a:ext uri="{FF2B5EF4-FFF2-40B4-BE49-F238E27FC236}">
                  <a16:creationId xmlns:a16="http://schemas.microsoft.com/office/drawing/2014/main" id="{20500051-6A1D-0518-4102-57CC77149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9948" y="2622872"/>
              <a:ext cx="914400" cy="914400"/>
            </a:xfrm>
            <a:prstGeom prst="rect">
              <a:avLst/>
            </a:prstGeom>
          </p:spPr>
        </p:pic>
        <p:pic>
          <p:nvPicPr>
            <p:cNvPr id="35" name="Graphic 34" descr="Muscular arm with solid fill">
              <a:extLst>
                <a:ext uri="{FF2B5EF4-FFF2-40B4-BE49-F238E27FC236}">
                  <a16:creationId xmlns:a16="http://schemas.microsoft.com/office/drawing/2014/main" id="{37D8F919-B5E0-52DC-9781-4A5233A5AF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690224" y="2628771"/>
              <a:ext cx="914400" cy="914400"/>
            </a:xfrm>
            <a:prstGeom prst="rect">
              <a:avLst/>
            </a:prstGeom>
          </p:spPr>
        </p:pic>
      </p:grpSp>
      <p:sp>
        <p:nvSpPr>
          <p:cNvPr id="40" name="Rounded Rectangle 39">
            <a:extLst>
              <a:ext uri="{FF2B5EF4-FFF2-40B4-BE49-F238E27FC236}">
                <a16:creationId xmlns:a16="http://schemas.microsoft.com/office/drawing/2014/main" id="{F244CAEB-500B-83CB-34AC-FCE30FAEF6C0}"/>
              </a:ext>
            </a:extLst>
          </p:cNvPr>
          <p:cNvSpPr/>
          <p:nvPr/>
        </p:nvSpPr>
        <p:spPr>
          <a:xfrm>
            <a:off x="770965" y="1482436"/>
            <a:ext cx="6902823" cy="4918364"/>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r>
              <a:rPr lang="en-US" sz="4400" dirty="0">
                <a:solidFill>
                  <a:srgbClr val="002060"/>
                </a:solidFill>
              </a:rPr>
              <a:t>Chart</a:t>
            </a:r>
          </a:p>
        </p:txBody>
      </p:sp>
      <p:pic>
        <p:nvPicPr>
          <p:cNvPr id="5" name="Graphic 4">
            <a:extLst>
              <a:ext uri="{FF2B5EF4-FFF2-40B4-BE49-F238E27FC236}">
                <a16:creationId xmlns:a16="http://schemas.microsoft.com/office/drawing/2014/main" id="{57810725-9559-7A9E-7FA8-D81DA903E5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7602" y="5143500"/>
            <a:ext cx="1219200" cy="1257300"/>
          </a:xfrm>
          <a:prstGeom prst="rect">
            <a:avLst/>
          </a:prstGeom>
        </p:spPr>
      </p:pic>
    </p:spTree>
    <p:extLst>
      <p:ext uri="{BB962C8B-B14F-4D97-AF65-F5344CB8AC3E}">
        <p14:creationId xmlns:p14="http://schemas.microsoft.com/office/powerpoint/2010/main" val="382187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93564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740847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88144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extLst>
                  <p:ext uri="{D42A27DB-BD31-4B8C-83A1-F6EECF244321}">
                    <p14:modId xmlns:p14="http://schemas.microsoft.com/office/powerpoint/2010/main" val="3075815279"/>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extLst>
                  <p:ext uri="{D42A27DB-BD31-4B8C-83A1-F6EECF244321}">
                    <p14:modId xmlns:p14="http://schemas.microsoft.com/office/powerpoint/2010/main" val="3521784127"/>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5"/>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5"/>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extLst>
                  <p:ext uri="{D42A27DB-BD31-4B8C-83A1-F6EECF244321}">
                    <p14:modId xmlns:p14="http://schemas.microsoft.com/office/powerpoint/2010/main" val="2739112162"/>
                  </p:ext>
                </p:extLst>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5"/>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5"/>
              <a:stretch>
                <a:fillRect/>
              </a:stretch>
            </p:blipFill>
            <p:spPr>
              <a:xfrm>
                <a:off x="5273348" y="2697480"/>
                <a:ext cx="891222" cy="3010030"/>
              </a:xfrm>
              <a:prstGeom prst="rect">
                <a:avLst/>
              </a:prstGeom>
            </p:spPr>
          </p:pic>
        </mc:Fallback>
      </mc:AlternateContent>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462708">
            <a:off x="3161060" y="1211614"/>
            <a:ext cx="1428529" cy="142852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466306" y="1219514"/>
            <a:ext cx="4254962"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5400" b="0" i="0" u="none" strike="noStrike" cap="none" dirty="0" err="1">
                <a:solidFill>
                  <a:srgbClr val="262626"/>
                </a:solidFill>
                <a:latin typeface="Arial"/>
                <a:ea typeface="Arial"/>
                <a:cs typeface="Arial"/>
                <a:sym typeface="Arial"/>
              </a:rPr>
              <a:t>bservability</a:t>
            </a:r>
            <a:endParaRPr sz="5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am3d="http://schemas.microsoft.com/office/drawing/2017/model3d" Requires="am3d">
          <p:graphicFrame>
            <p:nvGraphicFramePr>
              <p:cNvPr id="2" name="3D Model 1" descr="Column With Capital">
                <a:extLst>
                  <a:ext uri="{FF2B5EF4-FFF2-40B4-BE49-F238E27FC236}">
                    <a16:creationId xmlns:a16="http://schemas.microsoft.com/office/drawing/2014/main" id="{6AF71CFC-599A-2746-985A-3CA8A7053E8A}"/>
                  </a:ext>
                </a:extLst>
              </p:cNvPr>
              <p:cNvGraphicFramePr>
                <a:graphicFrameLocks noChangeAspect="1"/>
              </p:cNvGraphicFramePr>
              <p:nvPr/>
            </p:nvGraphicFramePr>
            <p:xfrm>
              <a:off x="2086396"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lumn With Capital">
                <a:extLst>
                  <a:ext uri="{FF2B5EF4-FFF2-40B4-BE49-F238E27FC236}">
                    <a16:creationId xmlns:a16="http://schemas.microsoft.com/office/drawing/2014/main" id="{6AF71CFC-599A-2746-985A-3CA8A7053E8A}"/>
                  </a:ext>
                </a:extLst>
              </p:cNvPr>
              <p:cNvPicPr>
                <a:picLocks noGrp="1" noRot="1" noChangeAspect="1" noMove="1" noResize="1" noEditPoints="1" noAdjustHandles="1" noChangeArrowheads="1" noChangeShapeType="1" noCrop="1"/>
              </p:cNvPicPr>
              <p:nvPr/>
            </p:nvPicPr>
            <p:blipFill>
              <a:blip r:embed="rId4"/>
              <a:stretch>
                <a:fillRect/>
              </a:stretch>
            </p:blipFill>
            <p:spPr>
              <a:xfrm>
                <a:off x="2086396"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descr="Column With Capital">
                <a:extLst>
                  <a:ext uri="{FF2B5EF4-FFF2-40B4-BE49-F238E27FC236}">
                    <a16:creationId xmlns:a16="http://schemas.microsoft.com/office/drawing/2014/main" id="{7BDC7DDA-EFA6-BC97-C49B-3E048706B06D}"/>
                  </a:ext>
                </a:extLst>
              </p:cNvPr>
              <p:cNvGraphicFramePr>
                <a:graphicFrameLocks noChangeAspect="1"/>
              </p:cNvGraphicFramePr>
              <p:nvPr/>
            </p:nvGraphicFramePr>
            <p:xfrm>
              <a:off x="5273348"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olumn With Capital">
                <a:extLst>
                  <a:ext uri="{FF2B5EF4-FFF2-40B4-BE49-F238E27FC236}">
                    <a16:creationId xmlns:a16="http://schemas.microsoft.com/office/drawing/2014/main" id="{7BDC7DDA-EFA6-BC97-C49B-3E048706B06D}"/>
                  </a:ext>
                </a:extLst>
              </p:cNvPr>
              <p:cNvPicPr>
                <a:picLocks noGrp="1" noRot="1" noChangeAspect="1" noMove="1" noResize="1" noEditPoints="1" noAdjustHandles="1" noChangeArrowheads="1" noChangeShapeType="1" noCrop="1"/>
              </p:cNvPicPr>
              <p:nvPr/>
            </p:nvPicPr>
            <p:blipFill>
              <a:blip r:embed="rId4"/>
              <a:stretch>
                <a:fillRect/>
              </a:stretch>
            </p:blipFill>
            <p:spPr>
              <a:xfrm>
                <a:off x="5273348" y="2697480"/>
                <a:ext cx="891222" cy="3010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olumn With Capital">
                <a:extLst>
                  <a:ext uri="{FF2B5EF4-FFF2-40B4-BE49-F238E27FC236}">
                    <a16:creationId xmlns:a16="http://schemas.microsoft.com/office/drawing/2014/main" id="{A7B75E17-EA69-B63F-284D-B199D4755EAB}"/>
                  </a:ext>
                </a:extLst>
              </p:cNvPr>
              <p:cNvGraphicFramePr>
                <a:graphicFrameLocks noChangeAspect="1"/>
              </p:cNvGraphicFramePr>
              <p:nvPr/>
            </p:nvGraphicFramePr>
            <p:xfrm>
              <a:off x="8414540" y="2697480"/>
              <a:ext cx="891222" cy="3010030"/>
            </p:xfrm>
            <a:graphic>
              <a:graphicData uri="http://schemas.microsoft.com/office/drawing/2017/model3d">
                <am3d:model3d r:embed="rId3">
                  <am3d:spPr>
                    <a:xfrm>
                      <a:off x="0" y="0"/>
                      <a:ext cx="891222" cy="3010030"/>
                    </a:xfrm>
                    <a:prstGeom prst="rect">
                      <a:avLst/>
                    </a:prstGeom>
                  </am3d:spPr>
                  <am3d:camera>
                    <am3d:pos x="0" y="0" z="50131061"/>
                    <am3d:up dx="0" dy="36000000" dz="0"/>
                    <am3d:lookAt x="0" y="0" z="0"/>
                    <am3d:perspective fov="2700000"/>
                  </am3d:camera>
                  <am3d:trans>
                    <am3d:meterPerModelUnit n="262916" d="1000000"/>
                    <am3d:preTrans dx="0" dy="0" dz="0"/>
                    <am3d:scale>
                      <am3d:sx n="1000000" d="1000000"/>
                      <am3d:sy n="1000000" d="1000000"/>
                      <am3d:sz n="1000000" d="1000000"/>
                    </am3d:scale>
                    <am3d:rot/>
                    <am3d:postTrans dx="0" dy="0" dz="0"/>
                  </am3d:trans>
                  <am3d:raster rName="Office3DRenderer" rVer="16.0.8326">
                    <am3d:blip r:embed="rId4"/>
                  </am3d:raster>
                  <am3d:objViewport viewportSz="31469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olumn With Capital">
                <a:extLst>
                  <a:ext uri="{FF2B5EF4-FFF2-40B4-BE49-F238E27FC236}">
                    <a16:creationId xmlns:a16="http://schemas.microsoft.com/office/drawing/2014/main" id="{A7B75E17-EA69-B63F-284D-B199D4755EAB}"/>
                  </a:ext>
                </a:extLst>
              </p:cNvPr>
              <p:cNvPicPr>
                <a:picLocks noGrp="1" noRot="1" noChangeAspect="1" noMove="1" noResize="1" noEditPoints="1" noAdjustHandles="1" noChangeArrowheads="1" noChangeShapeType="1" noCrop="1"/>
              </p:cNvPicPr>
              <p:nvPr/>
            </p:nvPicPr>
            <p:blipFill>
              <a:blip r:embed="rId4"/>
              <a:stretch>
                <a:fillRect/>
              </a:stretch>
            </p:blipFill>
            <p:spPr>
              <a:xfrm>
                <a:off x="8414540" y="2697480"/>
                <a:ext cx="891222" cy="3010030"/>
              </a:xfrm>
              <a:prstGeom prst="rect">
                <a:avLst/>
              </a:prstGeom>
            </p:spPr>
          </p:pic>
        </mc:Fallback>
      </mc:AlternateContent>
      <p:sp>
        <p:nvSpPr>
          <p:cNvPr id="6" name="TextBox 5">
            <a:extLst>
              <a:ext uri="{FF2B5EF4-FFF2-40B4-BE49-F238E27FC236}">
                <a16:creationId xmlns:a16="http://schemas.microsoft.com/office/drawing/2014/main" id="{157DE907-8F36-B8E5-BAF0-EE5C97CE3DA2}"/>
              </a:ext>
            </a:extLst>
          </p:cNvPr>
          <p:cNvSpPr txBox="1"/>
          <p:nvPr/>
        </p:nvSpPr>
        <p:spPr>
          <a:xfrm>
            <a:off x="1765939" y="5623560"/>
            <a:ext cx="1955036" cy="646331"/>
          </a:xfrm>
          <a:prstGeom prst="rect">
            <a:avLst/>
          </a:prstGeom>
          <a:noFill/>
        </p:spPr>
        <p:txBody>
          <a:bodyPr wrap="square" rtlCol="0">
            <a:spAutoFit/>
          </a:bodyPr>
          <a:lstStyle/>
          <a:p>
            <a:r>
              <a:rPr lang="en-US" sz="3600" dirty="0"/>
              <a:t>Metrics</a:t>
            </a:r>
          </a:p>
        </p:txBody>
      </p:sp>
      <p:sp>
        <p:nvSpPr>
          <p:cNvPr id="7" name="TextBox 6">
            <a:extLst>
              <a:ext uri="{FF2B5EF4-FFF2-40B4-BE49-F238E27FC236}">
                <a16:creationId xmlns:a16="http://schemas.microsoft.com/office/drawing/2014/main" id="{43AAFAB7-97BC-C5D9-3D45-4F549C75B8F3}"/>
              </a:ext>
            </a:extLst>
          </p:cNvPr>
          <p:cNvSpPr txBox="1"/>
          <p:nvPr/>
        </p:nvSpPr>
        <p:spPr>
          <a:xfrm>
            <a:off x="5164172" y="5623560"/>
            <a:ext cx="1955036" cy="646331"/>
          </a:xfrm>
          <a:prstGeom prst="rect">
            <a:avLst/>
          </a:prstGeom>
          <a:noFill/>
        </p:spPr>
        <p:txBody>
          <a:bodyPr wrap="square" rtlCol="0">
            <a:spAutoFit/>
          </a:bodyPr>
          <a:lstStyle/>
          <a:p>
            <a:r>
              <a:rPr lang="en-US" sz="3600" dirty="0"/>
              <a:t>Logs</a:t>
            </a:r>
          </a:p>
        </p:txBody>
      </p:sp>
      <p:sp>
        <p:nvSpPr>
          <p:cNvPr id="8" name="TextBox 7">
            <a:extLst>
              <a:ext uri="{FF2B5EF4-FFF2-40B4-BE49-F238E27FC236}">
                <a16:creationId xmlns:a16="http://schemas.microsoft.com/office/drawing/2014/main" id="{B6CFD693-DAFC-B44F-A34F-E70C95644AE7}"/>
              </a:ext>
            </a:extLst>
          </p:cNvPr>
          <p:cNvSpPr txBox="1"/>
          <p:nvPr/>
        </p:nvSpPr>
        <p:spPr>
          <a:xfrm>
            <a:off x="8073845" y="5623560"/>
            <a:ext cx="1955036" cy="646331"/>
          </a:xfrm>
          <a:prstGeom prst="rect">
            <a:avLst/>
          </a:prstGeom>
          <a:noFill/>
        </p:spPr>
        <p:txBody>
          <a:bodyPr wrap="square" rtlCol="0">
            <a:spAutoFit/>
          </a:bodyPr>
          <a:lstStyle/>
          <a:p>
            <a:r>
              <a:rPr lang="en-US" sz="3600" dirty="0"/>
              <a:t>Traces</a:t>
            </a:r>
          </a:p>
        </p:txBody>
      </p:sp>
      <p:pic>
        <p:nvPicPr>
          <p:cNvPr id="10" name="Graphic 9" descr="Magnifying glass with solid fill">
            <a:extLst>
              <a:ext uri="{FF2B5EF4-FFF2-40B4-BE49-F238E27FC236}">
                <a16:creationId xmlns:a16="http://schemas.microsoft.com/office/drawing/2014/main" id="{C7C4A15A-5893-08A8-FB3A-DB80F1724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462708">
            <a:off x="3161060" y="1211614"/>
            <a:ext cx="1428529" cy="1428529"/>
          </a:xfrm>
          <a:prstGeom prst="rect">
            <a:avLst/>
          </a:prstGeom>
        </p:spPr>
      </p:pic>
    </p:spTree>
    <p:extLst>
      <p:ext uri="{BB962C8B-B14F-4D97-AF65-F5344CB8AC3E}">
        <p14:creationId xmlns:p14="http://schemas.microsoft.com/office/powerpoint/2010/main" val="414058841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Metrics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Monitoring toolkit that collects and stores metrics as time series data</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D036B754-B53B-17C4-7A7D-38446A36BF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6386" y="1932214"/>
            <a:ext cx="4191000" cy="3632200"/>
          </a:xfrm>
          <a:prstGeom prst="rect">
            <a:avLst/>
          </a:prstGeom>
        </p:spPr>
      </p:pic>
    </p:spTree>
    <p:extLst>
      <p:ext uri="{BB962C8B-B14F-4D97-AF65-F5344CB8AC3E}">
        <p14:creationId xmlns:p14="http://schemas.microsoft.com/office/powerpoint/2010/main" val="1561369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2" name="TextBox 11">
            <a:extLst>
              <a:ext uri="{FF2B5EF4-FFF2-40B4-BE49-F238E27FC236}">
                <a16:creationId xmlns:a16="http://schemas.microsoft.com/office/drawing/2014/main" id="{EE0DF836-EA89-DAE1-C394-8682B732551A}"/>
              </a:ext>
            </a:extLst>
          </p:cNvPr>
          <p:cNvSpPr txBox="1"/>
          <p:nvPr/>
        </p:nvSpPr>
        <p:spPr>
          <a:xfrm>
            <a:off x="342677" y="4304855"/>
            <a:ext cx="11808196" cy="2862322"/>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nginx-789bf7b8fc-95b45</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 is not empty, will attempt to perform configuration</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Looking for shell scripts in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a:t>
            </a:r>
          </a:p>
          <a:p>
            <a:r>
              <a:rPr lang="en-US" sz="2000" dirty="0">
                <a:solidFill>
                  <a:srgbClr val="2FFF12"/>
                </a:solidFill>
                <a:effectLst/>
                <a:latin typeface="Andale Mono" panose="020B0509000000000004" pitchFamily="49" charset="0"/>
              </a:rPr>
              <a:t>/docker-</a:t>
            </a:r>
            <a:r>
              <a:rPr lang="en-US" sz="2000" dirty="0" err="1">
                <a:solidFill>
                  <a:srgbClr val="2FFF12"/>
                </a:solidFill>
                <a:effectLst/>
                <a:latin typeface="Andale Mono" panose="020B0509000000000004" pitchFamily="49" charset="0"/>
              </a:rPr>
              <a:t>entrypoint.sh</a:t>
            </a:r>
            <a:r>
              <a:rPr lang="en-US" sz="2000" dirty="0">
                <a:solidFill>
                  <a:srgbClr val="2FFF12"/>
                </a:solidFill>
                <a:effectLst/>
                <a:latin typeface="Andale Mono" panose="020B0509000000000004" pitchFamily="49" charset="0"/>
              </a:rPr>
              <a:t>: Launching /docker-</a:t>
            </a:r>
            <a:r>
              <a:rPr lang="en-US" sz="2000" dirty="0" err="1">
                <a:solidFill>
                  <a:srgbClr val="2FFF12"/>
                </a:solidFill>
                <a:effectLst/>
                <a:latin typeface="Andale Mono" panose="020B0509000000000004" pitchFamily="49" charset="0"/>
              </a:rPr>
              <a:t>entrypoint.d</a:t>
            </a:r>
            <a:r>
              <a:rPr lang="en-US" sz="2000" dirty="0">
                <a:solidFill>
                  <a:srgbClr val="2FFF12"/>
                </a:solidFill>
                <a:effectLst/>
                <a:latin typeface="Andale Mono" panose="020B0509000000000004" pitchFamily="49" charset="0"/>
              </a:rPr>
              <a:t>/10-listen-on-ipv6-by-default.sh</a:t>
            </a:r>
          </a:p>
          <a:p>
            <a:r>
              <a:rPr lang="en-US" sz="2000" dirty="0">
                <a:solidFill>
                  <a:srgbClr val="2FFF12"/>
                </a:solidFill>
                <a:effectLst/>
                <a:latin typeface="Andale Mono" panose="020B0509000000000004" pitchFamily="49" charset="0"/>
              </a:rPr>
              <a:t>10-listen-on-ipv6-by-default.sh: info: Getting the checksum of /</a:t>
            </a:r>
            <a:r>
              <a:rPr lang="en-US" sz="2000" dirty="0" err="1">
                <a:solidFill>
                  <a:srgbClr val="2FFF12"/>
                </a:solidFill>
                <a:effectLst/>
                <a:latin typeface="Andale Mono" panose="020B0509000000000004" pitchFamily="49" charset="0"/>
              </a:rPr>
              <a:t>etc</a:t>
            </a:r>
            <a:r>
              <a:rPr lang="en-US" sz="2000" dirty="0">
                <a:solidFill>
                  <a:srgbClr val="2FFF12"/>
                </a:solidFill>
                <a:effectLst/>
                <a:latin typeface="Andale Mono" panose="020B0509000000000004" pitchFamily="49" charset="0"/>
              </a:rPr>
              <a:t>/nginx/</a:t>
            </a:r>
            <a:r>
              <a:rPr lang="en-US" sz="2000" dirty="0" err="1">
                <a:solidFill>
                  <a:srgbClr val="2FFF12"/>
                </a:solidFill>
                <a:effectLst/>
                <a:latin typeface="Andale Mono" panose="020B0509000000000004" pitchFamily="49" charset="0"/>
              </a:rPr>
              <a:t>conf.d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default.conf</a:t>
            </a:r>
            <a:endParaRPr lang="en-US" sz="2000" dirty="0">
              <a:solidFill>
                <a:srgbClr val="2FFF12"/>
              </a:solidFill>
              <a:effectLst/>
              <a:latin typeface="Andale Mono" panose="020B0509000000000004" pitchFamily="49" charset="0"/>
            </a:endParaRPr>
          </a:p>
          <a:p>
            <a:r>
              <a:rPr lang="en-US" sz="2000" dirty="0">
                <a:solidFill>
                  <a:srgbClr val="2FFF12"/>
                </a:solidFill>
                <a:effectLst/>
                <a:latin typeface="Andale Mono" panose="020B0509000000000004" pitchFamily="49" charset="0"/>
              </a:rPr>
              <a:t>2023/11/02 05:31:57 [notice] 1#1: start worker process 31</a:t>
            </a:r>
            <a:endParaRPr lang="en-US" sz="2000" dirty="0"/>
          </a:p>
        </p:txBody>
      </p:sp>
      <p:grpSp>
        <p:nvGrpSpPr>
          <p:cNvPr id="15" name="Group 14">
            <a:extLst>
              <a:ext uri="{FF2B5EF4-FFF2-40B4-BE49-F238E27FC236}">
                <a16:creationId xmlns:a16="http://schemas.microsoft.com/office/drawing/2014/main" id="{DF1B9F5E-90E1-4EF9-ECD7-1641F4DB6435}"/>
              </a:ext>
            </a:extLst>
          </p:cNvPr>
          <p:cNvGrpSpPr/>
          <p:nvPr/>
        </p:nvGrpSpPr>
        <p:grpSpPr>
          <a:xfrm>
            <a:off x="4680271" y="1148768"/>
            <a:ext cx="2831457" cy="3156087"/>
            <a:chOff x="912057" y="1346577"/>
            <a:chExt cx="2831457" cy="3156087"/>
          </a:xfrm>
        </p:grpSpPr>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4536" y="3588264"/>
              <a:ext cx="914400" cy="914400"/>
            </a:xfrm>
            <a:prstGeom prst="rect">
              <a:avLst/>
            </a:prstGeom>
          </p:spPr>
        </p:pic>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5"/>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342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044 -0.03681 L -0.38411 -0.03681 " pathEditMode="relative" rAng="0" ptsTypes="AA">
                                      <p:cBhvr>
                                        <p:cTn id="6" dur="500" fill="hold"/>
                                        <p:tgtEl>
                                          <p:spTgt spid="15"/>
                                        </p:tgtEl>
                                        <p:attrNameLst>
                                          <p:attrName>ppt_x</p:attrName>
                                          <p:attrName>ppt_y</p:attrName>
                                        </p:attrNameLst>
                                      </p:cBhvr>
                                      <p:rCtr x="-18190" y="0"/>
                                    </p:animMotion>
                                  </p:childTnLst>
                                </p:cTn>
                              </p:par>
                              <p:par>
                                <p:cTn id="7" presetID="9"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1685849" y="944014"/>
            <a:ext cx="9311859" cy="5710549"/>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4" y="3769561"/>
              <a:ext cx="1446250" cy="707886"/>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stderr</a:t>
              </a: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3810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7136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grpSp>
        <p:nvGrpSpPr>
          <p:cNvPr id="30" name="Group 29">
            <a:extLst>
              <a:ext uri="{FF2B5EF4-FFF2-40B4-BE49-F238E27FC236}">
                <a16:creationId xmlns:a16="http://schemas.microsoft.com/office/drawing/2014/main" id="{62D2BE6C-6D1E-7A53-F80B-7838EC2FD5DF}"/>
              </a:ext>
            </a:extLst>
          </p:cNvPr>
          <p:cNvGrpSpPr/>
          <p:nvPr/>
        </p:nvGrpSpPr>
        <p:grpSpPr>
          <a:xfrm>
            <a:off x="4069939" y="955309"/>
            <a:ext cx="4052122" cy="2484986"/>
            <a:chOff x="1685849" y="944014"/>
            <a:chExt cx="9311859" cy="5710549"/>
          </a:xfrm>
        </p:grpSpPr>
        <p:sp>
          <p:nvSpPr>
            <p:cNvPr id="9" name="TextBox 8">
              <a:extLst>
                <a:ext uri="{FF2B5EF4-FFF2-40B4-BE49-F238E27FC236}">
                  <a16:creationId xmlns:a16="http://schemas.microsoft.com/office/drawing/2014/main" id="{3FCF827E-1FE7-5AE3-2D0F-05FE5CE5DE99}"/>
                </a:ext>
              </a:extLst>
            </p:cNvPr>
            <p:cNvSpPr txBox="1"/>
            <p:nvPr/>
          </p:nvSpPr>
          <p:spPr>
            <a:xfrm>
              <a:off x="2297265" y="3769561"/>
              <a:ext cx="1446250" cy="2334014"/>
            </a:xfrm>
            <a:prstGeom prst="rect">
              <a:avLst/>
            </a:prstGeom>
            <a:noFill/>
          </p:spPr>
          <p:txBody>
            <a:bodyPr wrap="square" rtlCol="0">
              <a:spAutoFit/>
            </a:bodyPr>
            <a:lstStyle/>
            <a:p>
              <a:r>
                <a:rPr lang="en-US" sz="2000" dirty="0" err="1">
                  <a:latin typeface="Consolas" panose="020B0609020204030204" pitchFamily="49" charset="0"/>
                  <a:cs typeface="Consolas" panose="020B0609020204030204" pitchFamily="49" charset="0"/>
                </a:rPr>
                <a:t>stdout</a:t>
              </a:r>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grpSp>
          <p:nvGrpSpPr>
            <p:cNvPr id="2" name="Group 1">
              <a:extLst>
                <a:ext uri="{FF2B5EF4-FFF2-40B4-BE49-F238E27FC236}">
                  <a16:creationId xmlns:a16="http://schemas.microsoft.com/office/drawing/2014/main" id="{9C5DA21C-7D47-B95E-F66C-08C5AA28A663}"/>
                </a:ext>
              </a:extLst>
            </p:cNvPr>
            <p:cNvGrpSpPr/>
            <p:nvPr/>
          </p:nvGrpSpPr>
          <p:grpSpPr>
            <a:xfrm>
              <a:off x="1685849" y="3498476"/>
              <a:ext cx="2239358" cy="3156087"/>
              <a:chOff x="912057" y="1346577"/>
              <a:chExt cx="2239358" cy="3156087"/>
            </a:xfrm>
          </p:grpSpPr>
          <p:pic>
            <p:nvPicPr>
              <p:cNvPr id="6" name="Picture 5">
                <a:extLst>
                  <a:ext uri="{FF2B5EF4-FFF2-40B4-BE49-F238E27FC236}">
                    <a16:creationId xmlns:a16="http://schemas.microsoft.com/office/drawing/2014/main" id="{DDD598D0-B6A0-D1DE-4E78-4E32841ECCF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7" name="Rectangle 6">
                <a:extLst>
                  <a:ext uri="{FF2B5EF4-FFF2-40B4-BE49-F238E27FC236}">
                    <a16:creationId xmlns:a16="http://schemas.microsoft.com/office/drawing/2014/main" id="{69B0D589-DB93-C1EB-6B84-BB1BC351C163}"/>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4D0707-7250-222D-8D66-E7539E9D8433}"/>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ocument with solid fill">
                <a:extLst>
                  <a:ext uri="{FF2B5EF4-FFF2-40B4-BE49-F238E27FC236}">
                    <a16:creationId xmlns:a16="http://schemas.microsoft.com/office/drawing/2014/main" id="{B5CAF451-335D-1FF1-C456-26A274CCC8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3" name="Group 2">
              <a:extLst>
                <a:ext uri="{FF2B5EF4-FFF2-40B4-BE49-F238E27FC236}">
                  <a16:creationId xmlns:a16="http://schemas.microsoft.com/office/drawing/2014/main" id="{F45F536E-71A5-92B1-0570-D39ECDCA5100}"/>
                </a:ext>
              </a:extLst>
            </p:cNvPr>
            <p:cNvGrpSpPr/>
            <p:nvPr/>
          </p:nvGrpSpPr>
          <p:grpSpPr>
            <a:xfrm>
              <a:off x="4976321" y="3498476"/>
              <a:ext cx="2239358" cy="3156087"/>
              <a:chOff x="912057" y="1346577"/>
              <a:chExt cx="2239358" cy="3156087"/>
            </a:xfrm>
          </p:grpSpPr>
          <p:pic>
            <p:nvPicPr>
              <p:cNvPr id="4" name="Picture 3">
                <a:extLst>
                  <a:ext uri="{FF2B5EF4-FFF2-40B4-BE49-F238E27FC236}">
                    <a16:creationId xmlns:a16="http://schemas.microsoft.com/office/drawing/2014/main" id="{EBD6B5FA-2DA0-3C10-B714-3069A44C0D43}"/>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5" name="Rectangle 4">
                <a:extLst>
                  <a:ext uri="{FF2B5EF4-FFF2-40B4-BE49-F238E27FC236}">
                    <a16:creationId xmlns:a16="http://schemas.microsoft.com/office/drawing/2014/main" id="{490878F8-8620-346E-E073-E5AA42A9EFEC}"/>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6C1EC-97BB-AA5F-4B6D-4FFEEF47FF37}"/>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Document with solid fill">
                <a:extLst>
                  <a:ext uri="{FF2B5EF4-FFF2-40B4-BE49-F238E27FC236}">
                    <a16:creationId xmlns:a16="http://schemas.microsoft.com/office/drawing/2014/main" id="{0B1E937A-5C3A-F1E4-9351-E66D13481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grpSp>
          <p:nvGrpSpPr>
            <p:cNvPr id="13" name="Group 12">
              <a:extLst>
                <a:ext uri="{FF2B5EF4-FFF2-40B4-BE49-F238E27FC236}">
                  <a16:creationId xmlns:a16="http://schemas.microsoft.com/office/drawing/2014/main" id="{81EA3582-682F-8E61-E0AB-2BEA2B026E2F}"/>
                </a:ext>
              </a:extLst>
            </p:cNvPr>
            <p:cNvGrpSpPr/>
            <p:nvPr/>
          </p:nvGrpSpPr>
          <p:grpSpPr>
            <a:xfrm>
              <a:off x="8758350" y="3498476"/>
              <a:ext cx="2239358" cy="3156087"/>
              <a:chOff x="912057" y="1346577"/>
              <a:chExt cx="2239358" cy="3156087"/>
            </a:xfrm>
          </p:grpSpPr>
          <p:pic>
            <p:nvPicPr>
              <p:cNvPr id="14" name="Picture 13">
                <a:extLst>
                  <a:ext uri="{FF2B5EF4-FFF2-40B4-BE49-F238E27FC236}">
                    <a16:creationId xmlns:a16="http://schemas.microsoft.com/office/drawing/2014/main" id="{735DAC0B-D4C5-27E7-E611-01FB2CE82347}"/>
                  </a:ext>
                </a:extLst>
              </p:cNvPr>
              <p:cNvPicPr>
                <a:picLocks noChangeAspect="1"/>
              </p:cNvPicPr>
              <p:nvPr/>
            </p:nvPicPr>
            <p:blipFill>
              <a:blip r:embed="rId3"/>
              <a:stretch>
                <a:fillRect/>
              </a:stretch>
            </p:blipFill>
            <p:spPr>
              <a:xfrm>
                <a:off x="912057" y="1346577"/>
                <a:ext cx="2239358" cy="2169378"/>
              </a:xfrm>
              <a:prstGeom prst="rect">
                <a:avLst/>
              </a:prstGeom>
            </p:spPr>
          </p:pic>
          <p:sp>
            <p:nvSpPr>
              <p:cNvPr id="15" name="Rectangle 14">
                <a:extLst>
                  <a:ext uri="{FF2B5EF4-FFF2-40B4-BE49-F238E27FC236}">
                    <a16:creationId xmlns:a16="http://schemas.microsoft.com/office/drawing/2014/main" id="{3FF0A29D-EC2E-C762-BF48-68B5DB89B24B}"/>
                  </a:ext>
                </a:extLst>
              </p:cNvPr>
              <p:cNvSpPr>
                <a:spLocks noChangeAspect="1"/>
              </p:cNvSpPr>
              <p:nvPr/>
            </p:nvSpPr>
            <p:spPr>
              <a:xfrm flipH="1">
                <a:off x="1121870" y="3334658"/>
                <a:ext cx="362594" cy="362594"/>
              </a:xfrm>
              <a:prstGeom prst="rect">
                <a:avLst/>
              </a:prstGeom>
              <a:solidFill>
                <a:srgbClr val="00B05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6CDD1E3-6A58-CB67-1D6C-4CF6CCE664BA}"/>
                  </a:ext>
                </a:extLst>
              </p:cNvPr>
              <p:cNvSpPr>
                <a:spLocks noChangeAspect="1"/>
              </p:cNvSpPr>
              <p:nvPr/>
            </p:nvSpPr>
            <p:spPr>
              <a:xfrm flipH="1">
                <a:off x="2297264" y="3334658"/>
                <a:ext cx="362594" cy="362594"/>
              </a:xfrm>
              <a:prstGeom prst="rect">
                <a:avLst/>
              </a:prstGeom>
              <a:solidFill>
                <a:srgbClr val="C00000"/>
              </a:solidFill>
              <a:ln>
                <a:noFill/>
              </a:ln>
              <a:effectLst>
                <a:outerShdw blurRad="50800" dist="50800" dir="5400000" sx="1000" sy="1000" algn="ctr" rotWithShape="0">
                  <a:srgbClr val="002060"/>
                </a:outerShdw>
              </a:effectLst>
              <a:scene3d>
                <a:camera prst="isometricRightUp">
                  <a:rot lat="1134000" lon="2678376" rev="80125"/>
                </a:camera>
                <a:lightRig rig="threePt" dir="t"/>
              </a:scene3d>
              <a:sp3d extrusionH="190500">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Document with solid fill">
                <a:extLst>
                  <a:ext uri="{FF2B5EF4-FFF2-40B4-BE49-F238E27FC236}">
                    <a16:creationId xmlns:a16="http://schemas.microsoft.com/office/drawing/2014/main" id="{3E554C3E-51EB-691D-9066-430585CF5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536" y="3588264"/>
                <a:ext cx="914400" cy="914400"/>
              </a:xfrm>
              <a:prstGeom prst="rect">
                <a:avLst/>
              </a:prstGeom>
            </p:spPr>
          </p:pic>
        </p:grpSp>
        <p:pic>
          <p:nvPicPr>
            <p:cNvPr id="19" name="Picture 18">
              <a:extLst>
                <a:ext uri="{FF2B5EF4-FFF2-40B4-BE49-F238E27FC236}">
                  <a16:creationId xmlns:a16="http://schemas.microsoft.com/office/drawing/2014/main" id="{61759F5F-701A-D3C6-FD47-DAED03A24D87}"/>
                </a:ext>
              </a:extLst>
            </p:cNvPr>
            <p:cNvPicPr>
              <a:picLocks noChangeAspect="1"/>
            </p:cNvPicPr>
            <p:nvPr/>
          </p:nvPicPr>
          <p:blipFill>
            <a:blip r:embed="rId6"/>
            <a:stretch>
              <a:fillRect/>
            </a:stretch>
          </p:blipFill>
          <p:spPr>
            <a:xfrm>
              <a:off x="4889434" y="944014"/>
              <a:ext cx="2413132" cy="2337722"/>
            </a:xfrm>
            <a:prstGeom prst="rect">
              <a:avLst/>
            </a:prstGeom>
          </p:spPr>
        </p:pic>
        <p:cxnSp>
          <p:nvCxnSpPr>
            <p:cNvPr id="21" name="Straight Connector 20">
              <a:extLst>
                <a:ext uri="{FF2B5EF4-FFF2-40B4-BE49-F238E27FC236}">
                  <a16:creationId xmlns:a16="http://schemas.microsoft.com/office/drawing/2014/main" id="{0FFF55F5-D874-65B8-6137-5776CD572E15}"/>
                </a:ext>
              </a:extLst>
            </p:cNvPr>
            <p:cNvCxnSpPr>
              <a:cxnSpLocks/>
            </p:cNvCxnSpPr>
            <p:nvPr/>
          </p:nvCxnSpPr>
          <p:spPr>
            <a:xfrm>
              <a:off x="6096000" y="3219647"/>
              <a:ext cx="0" cy="329184"/>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AB12E84-D79E-5256-DD45-E3D665E3A3F8}"/>
                </a:ext>
              </a:extLst>
            </p:cNvPr>
            <p:cNvCxnSpPr>
              <a:cxnSpLocks/>
              <a:endCxn id="6" idx="0"/>
            </p:cNvCxnSpPr>
            <p:nvPr/>
          </p:nvCxnSpPr>
          <p:spPr>
            <a:xfrm flipH="1">
              <a:off x="2805528" y="3219647"/>
              <a:ext cx="2743200" cy="278829"/>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A1C753-C288-75B0-0B54-49295F8633A0}"/>
                </a:ext>
              </a:extLst>
            </p:cNvPr>
            <p:cNvCxnSpPr>
              <a:cxnSpLocks/>
              <a:stCxn id="14" idx="0"/>
            </p:cNvCxnSpPr>
            <p:nvPr/>
          </p:nvCxnSpPr>
          <p:spPr>
            <a:xfrm flipH="1" flipV="1">
              <a:off x="6643272" y="3177850"/>
              <a:ext cx="3234757" cy="320626"/>
            </a:xfrm>
            <a:prstGeom prst="line">
              <a:avLst/>
            </a:prstGeom>
            <a:ln w="635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B2C415F4-D2DB-E24A-F0CA-0DAFFC2EF071}"/>
              </a:ext>
            </a:extLst>
          </p:cNvPr>
          <p:cNvSpPr txBox="1"/>
          <p:nvPr/>
        </p:nvSpPr>
        <p:spPr>
          <a:xfrm>
            <a:off x="175832" y="3402758"/>
            <a:ext cx="11626429" cy="3477875"/>
          </a:xfrm>
          <a:prstGeom prst="rect">
            <a:avLst/>
          </a:prstGeom>
          <a:solidFill>
            <a:schemeClr val="tx1"/>
          </a:solidFill>
        </p:spPr>
        <p:txBody>
          <a:bodyPr wrap="square" rtlCol="0">
            <a:spAutoFit/>
          </a:bodyPr>
          <a:lstStyle/>
          <a:p>
            <a:r>
              <a:rPr lang="en-US" sz="2000" dirty="0">
                <a:solidFill>
                  <a:srgbClr val="2FFF12"/>
                </a:solidFill>
                <a:effectLst/>
                <a:latin typeface="Andale Mono" panose="020B0509000000000004" pitchFamily="49" charset="0"/>
              </a:rPr>
              <a:t>$ </a:t>
            </a:r>
            <a:r>
              <a:rPr lang="en-US" sz="2000" dirty="0" err="1">
                <a:solidFill>
                  <a:srgbClr val="2FFF12"/>
                </a:solidFill>
                <a:effectLst/>
                <a:latin typeface="Andale Mono" panose="020B0509000000000004" pitchFamily="49" charset="0"/>
              </a:rPr>
              <a:t>kubectl</a:t>
            </a:r>
            <a:r>
              <a:rPr lang="en-US" sz="2000" dirty="0">
                <a:solidFill>
                  <a:srgbClr val="2FFF12"/>
                </a:solidFill>
                <a:effectLst/>
                <a:latin typeface="Andale Mono" panose="020B0509000000000004" pitchFamily="49" charset="0"/>
              </a:rPr>
              <a:t> logs -n my-namespace -l app=nginx</a:t>
            </a:r>
          </a:p>
          <a:p>
            <a:r>
              <a:rPr lang="en-US" sz="2000" dirty="0">
                <a:solidFill>
                  <a:srgbClr val="2FFF12"/>
                </a:solidFill>
                <a:effectLst/>
                <a:latin typeface="Andale Mono" panose="020B0509000000000004" pitchFamily="49" charset="0"/>
              </a:rPr>
              <a:t>2023/11/02 06:35:40 [error] 29#29: *1 open() "/</a:t>
            </a:r>
            <a:r>
              <a:rPr lang="en-US" sz="2000" dirty="0" err="1">
                <a:solidFill>
                  <a:srgbClr val="2FFF12"/>
                </a:solidFill>
                <a:effectLst/>
                <a:latin typeface="Andale Mono" panose="020B0509000000000004" pitchFamily="49" charset="0"/>
              </a:rPr>
              <a:t>usr</a:t>
            </a:r>
            <a:r>
              <a:rPr lang="en-US" sz="2000" dirty="0">
                <a:solidFill>
                  <a:srgbClr val="2FFF12"/>
                </a:solidFill>
                <a:effectLst/>
                <a:latin typeface="Andale Mono" panose="020B0509000000000004" pitchFamily="49" charset="0"/>
              </a:rPr>
              <a:t>/share/nginx/html/</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failed (2: No such file or directory), client: 10.0.0.65, server: localhost, request: "GET /</a:t>
            </a:r>
            <a:r>
              <a:rPr lang="en-US" sz="2000" dirty="0" err="1">
                <a:solidFill>
                  <a:srgbClr val="2FFF12"/>
                </a:solidFill>
                <a:effectLst/>
                <a:latin typeface="Andale Mono" panose="020B0509000000000004" pitchFamily="49" charset="0"/>
              </a:rPr>
              <a:t>favicon.ico</a:t>
            </a:r>
            <a:r>
              <a:rPr lang="en-US" sz="2000" dirty="0">
                <a:solidFill>
                  <a:srgbClr val="2FFF12"/>
                </a:solidFill>
                <a:effectLst/>
                <a:latin typeface="Andale Mono" panose="020B0509000000000004" pitchFamily="49" charset="0"/>
              </a:rPr>
              <a:t> HTTP/1.1", host: "kubernetes.34.222.160.192.sslip.io:30000", referrer: "http://kubernetes.34.222.160.192.sslip.io:30000/"</a:t>
            </a:r>
          </a:p>
          <a:p>
            <a:r>
              <a:rPr lang="en-US" sz="2000" dirty="0">
                <a:solidFill>
                  <a:srgbClr val="2FFF12"/>
                </a:solidFill>
                <a:effectLst/>
                <a:latin typeface="Andale Mono" panose="020B0509000000000004" pitchFamily="49" charset="0"/>
              </a:rPr>
              <a:t>10.0.0.65 - - [02/Nov/2023:15:52:32 +0000] "\x16\x03\x01\x00\x85\x01\x00\x00\x81\x03\x03+Y\</a:t>
            </a:r>
            <a:r>
              <a:rPr lang="en-US" sz="2000" dirty="0" err="1">
                <a:solidFill>
                  <a:srgbClr val="2FFF12"/>
                </a:solidFill>
                <a:effectLst/>
                <a:latin typeface="Andale Mono" panose="020B0509000000000004" pitchFamily="49" charset="0"/>
              </a:rPr>
              <a:t>xFD</a:t>
            </a:r>
            <a:r>
              <a:rPr lang="en-US" sz="2000" dirty="0">
                <a:solidFill>
                  <a:srgbClr val="2FFF12"/>
                </a:solidFill>
                <a:effectLst/>
                <a:latin typeface="Andale Mono" panose="020B0509000000000004" pitchFamily="49" charset="0"/>
              </a:rPr>
              <a:t>\x07Q\x1E\</a:t>
            </a:r>
            <a:r>
              <a:rPr lang="en-US" sz="2000" dirty="0" err="1">
                <a:solidFill>
                  <a:srgbClr val="2FFF12"/>
                </a:solidFill>
                <a:effectLst/>
                <a:latin typeface="Andale Mono" panose="020B0509000000000004" pitchFamily="49" charset="0"/>
              </a:rPr>
              <a:t>xDC</a:t>
            </a:r>
            <a:r>
              <a:rPr lang="en-US" sz="2000" dirty="0">
                <a:solidFill>
                  <a:srgbClr val="2FFF12"/>
                </a:solidFill>
                <a:effectLst/>
                <a:latin typeface="Andale Mono" panose="020B0509000000000004" pitchFamily="49" charset="0"/>
              </a:rPr>
              <a:t>\x9D~\x04q7\xF73\</a:t>
            </a:r>
            <a:r>
              <a:rPr lang="en-US" sz="2000" dirty="0" err="1">
                <a:solidFill>
                  <a:srgbClr val="2FFF12"/>
                </a:solidFill>
                <a:effectLst/>
                <a:latin typeface="Andale Mono" panose="020B0509000000000004" pitchFamily="49" charset="0"/>
              </a:rPr>
              <a:t>xFB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xBAN</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xEB</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xED</a:t>
            </a:r>
            <a:r>
              <a:rPr lang="en-US" sz="2000" dirty="0">
                <a:solidFill>
                  <a:srgbClr val="2FFF12"/>
                </a:solidFill>
                <a:effectLst/>
                <a:latin typeface="Andale Mono" panose="020B0509000000000004" pitchFamily="49" charset="0"/>
              </a:rPr>
              <a:t>\</a:t>
            </a:r>
            <a:r>
              <a:rPr lang="en-US" sz="2000" dirty="0" err="1">
                <a:solidFill>
                  <a:srgbClr val="2FFF12"/>
                </a:solidFill>
                <a:effectLst/>
                <a:latin typeface="Andale Mono" panose="020B0509000000000004" pitchFamily="49" charset="0"/>
              </a:rPr>
              <a:t>xFF</a:t>
            </a:r>
            <a:r>
              <a:rPr lang="en-US" sz="2000" dirty="0">
                <a:solidFill>
                  <a:srgbClr val="2FFF12"/>
                </a:solidFill>
                <a:effectLst/>
                <a:latin typeface="Andale Mono" panose="020B0509000000000004" pitchFamily="49" charset="0"/>
              </a:rPr>
              <a:t>\x04\xC8i]\xF2@\</a:t>
            </a:r>
            <a:r>
              <a:rPr lang="en-US" sz="2000" dirty="0" err="1">
                <a:solidFill>
                  <a:srgbClr val="2FFF12"/>
                </a:solidFill>
                <a:effectLst/>
                <a:latin typeface="Andale Mono" panose="020B0509000000000004" pitchFamily="49" charset="0"/>
              </a:rPr>
              <a:t>xBB</a:t>
            </a:r>
            <a:r>
              <a:rPr lang="en-US" sz="2000" dirty="0">
                <a:solidFill>
                  <a:srgbClr val="2FFF12"/>
                </a:solidFill>
                <a:effectLst/>
                <a:latin typeface="Andale Mono" panose="020B0509000000000004" pitchFamily="49" charset="0"/>
              </a:rPr>
              <a:t>\xA2\x14\xA09\x00\x00 \xC0/\xC00\xC0+\xC0,\</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\xA8\</a:t>
            </a:r>
            <a:r>
              <a:rPr lang="en-US" sz="2000" dirty="0" err="1">
                <a:solidFill>
                  <a:srgbClr val="2FFF12"/>
                </a:solidFill>
                <a:effectLst/>
                <a:latin typeface="Andale Mono" panose="020B0509000000000004" pitchFamily="49" charset="0"/>
              </a:rPr>
              <a:t>xCC</a:t>
            </a:r>
            <a:r>
              <a:rPr lang="en-US" sz="2000" dirty="0">
                <a:solidFill>
                  <a:srgbClr val="2FFF12"/>
                </a:solidFill>
                <a:effectLst/>
                <a:latin typeface="Andale Mono" panose="020B0509000000000004" pitchFamily="49" charset="0"/>
              </a:rPr>
              <a:t>\xA9\xC0\x13\xC0\x09\xC0\x14\xC0" 400 157 "-" "-" "-</a:t>
            </a:r>
          </a:p>
        </p:txBody>
      </p:sp>
    </p:spTree>
    <p:extLst>
      <p:ext uri="{BB962C8B-B14F-4D97-AF65-F5344CB8AC3E}">
        <p14:creationId xmlns:p14="http://schemas.microsoft.com/office/powerpoint/2010/main" val="37242096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93C8801F-8792-4E8C-3293-74E8A80DF0A6}"/>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148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24dc731f540_0_9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Observability and Analysis - Logs</a:t>
            </a:r>
            <a:endParaRPr sz="1400" b="0" i="0" u="none" strike="noStrike" cap="none" dirty="0">
              <a:solidFill>
                <a:srgbClr val="000000"/>
              </a:solidFill>
              <a:latin typeface="Arial"/>
              <a:ea typeface="Arial"/>
              <a:cs typeface="Arial"/>
              <a:sym typeface="Arial"/>
            </a:endParaRPr>
          </a:p>
        </p:txBody>
      </p:sp>
      <p:sp>
        <p:nvSpPr>
          <p:cNvPr id="157" name="Google Shape;157;g24dc731f540_0_95"/>
          <p:cNvSpPr txBox="1"/>
          <p:nvPr/>
        </p:nvSpPr>
        <p:spPr>
          <a:xfrm>
            <a:off x="7740958" y="5555338"/>
            <a:ext cx="297787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Unified data / log collector</a:t>
            </a:r>
            <a:endParaRPr sz="1400" b="0" i="0" u="none" strike="noStrike" cap="none" dirty="0">
              <a:solidFill>
                <a:srgbClr val="000000"/>
              </a:solidFill>
              <a:latin typeface="Arial"/>
              <a:ea typeface="Arial"/>
              <a:cs typeface="Arial"/>
              <a:sym typeface="Arial"/>
            </a:endParaRPr>
          </a:p>
        </p:txBody>
      </p:sp>
      <p:pic>
        <p:nvPicPr>
          <p:cNvPr id="5" name="Graphic 4">
            <a:extLst>
              <a:ext uri="{FF2B5EF4-FFF2-40B4-BE49-F238E27FC236}">
                <a16:creationId xmlns:a16="http://schemas.microsoft.com/office/drawing/2014/main" id="{7B4159D5-DA42-5311-6532-D0FE53134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595" y="968383"/>
            <a:ext cx="5156601" cy="4586955"/>
          </a:xfrm>
          <a:prstGeom prst="rect">
            <a:avLst/>
          </a:prstGeom>
        </p:spPr>
      </p:pic>
      <p:pic>
        <p:nvPicPr>
          <p:cNvPr id="3074" name="Picture 2" descr="Using a node level logging agent">
            <a:extLst>
              <a:ext uri="{FF2B5EF4-FFF2-40B4-BE49-F238E27FC236}">
                <a16:creationId xmlns:a16="http://schemas.microsoft.com/office/drawing/2014/main" id="{1F620606-FD93-0BFA-4974-D6D85271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04" y="1444617"/>
            <a:ext cx="6350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844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5625677" y="1489057"/>
            <a:ext cx="5690193" cy="508958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227735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994" t="25717" r="1" b="51127"/>
          <a:stretch/>
        </p:blipFill>
        <p:spPr>
          <a:xfrm>
            <a:off x="7207624" y="1489057"/>
            <a:ext cx="4108246" cy="367461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043022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23752"/>
          <a:stretch/>
        </p:blipFill>
        <p:spPr>
          <a:xfrm>
            <a:off x="876129" y="-2591988"/>
            <a:ext cx="10439741" cy="1586923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749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7189694" y="5181599"/>
            <a:ext cx="4126176" cy="2850777"/>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52318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24dc731f540_0_0"/>
          <p:cNvPicPr preferRelativeResize="0"/>
          <p:nvPr/>
        </p:nvPicPr>
        <p:blipFill rotWithShape="1">
          <a:blip r:embed="rId3">
            <a:alphaModFix/>
          </a:blip>
          <a:srcRect l="69864" t="48986" b="33050"/>
          <a:stretch/>
        </p:blipFill>
        <p:spPr>
          <a:xfrm>
            <a:off x="1782771" y="951763"/>
            <a:ext cx="8626458" cy="5960024"/>
          </a:xfrm>
          <a:prstGeom prst="rect">
            <a:avLst/>
          </a:prstGeom>
          <a:noFill/>
          <a:ln>
            <a:noFill/>
          </a:ln>
        </p:spPr>
      </p:pic>
      <p:sp>
        <p:nvSpPr>
          <p:cNvPr id="3" name="Google Shape;91;g2451e5cb14d_0_0">
            <a:extLst>
              <a:ext uri="{FF2B5EF4-FFF2-40B4-BE49-F238E27FC236}">
                <a16:creationId xmlns:a16="http://schemas.microsoft.com/office/drawing/2014/main" id="{44EF69BB-BD6F-558F-F8C5-94D1679288BD}"/>
              </a:ext>
            </a:extLst>
          </p:cNvPr>
          <p:cNvSpPr txBox="1"/>
          <p:nvPr/>
        </p:nvSpPr>
        <p:spPr>
          <a:xfrm>
            <a:off x="383804" y="-163357"/>
            <a:ext cx="6546426"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Cloud Native Trail Map</a:t>
            </a:r>
            <a:endParaRPr sz="1400" b="0" i="0" u="none" strike="noStrike" cap="none" dirty="0">
              <a:solidFill>
                <a:srgbClr val="000000"/>
              </a:solidFill>
              <a:latin typeface="Arial"/>
              <a:ea typeface="Arial"/>
              <a:cs typeface="Arial"/>
              <a:sym typeface="Arial"/>
            </a:endParaRPr>
          </a:p>
        </p:txBody>
      </p:sp>
      <p:sp>
        <p:nvSpPr>
          <p:cNvPr id="4" name="Google Shape;91;g2451e5cb14d_0_0">
            <a:extLst>
              <a:ext uri="{FF2B5EF4-FFF2-40B4-BE49-F238E27FC236}">
                <a16:creationId xmlns:a16="http://schemas.microsoft.com/office/drawing/2014/main" id="{D0F82192-202C-CD1F-1ECA-49E06C60E57E}"/>
              </a:ext>
            </a:extLst>
          </p:cNvPr>
          <p:cNvSpPr txBox="1"/>
          <p:nvPr/>
        </p:nvSpPr>
        <p:spPr>
          <a:xfrm>
            <a:off x="5903433" y="0"/>
            <a:ext cx="5690193"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2000" b="1" dirty="0">
                <a:solidFill>
                  <a:srgbClr val="4F1971"/>
                </a:solidFill>
              </a:rPr>
              <a:t>https://</a:t>
            </a:r>
            <a:r>
              <a:rPr lang="en-US" sz="2000" b="1" dirty="0" err="1">
                <a:solidFill>
                  <a:srgbClr val="4F1971"/>
                </a:solidFill>
              </a:rPr>
              <a:t>github.com</a:t>
            </a:r>
            <a:r>
              <a:rPr lang="en-US" sz="2000" b="1" dirty="0">
                <a:solidFill>
                  <a:srgbClr val="4F1971"/>
                </a:solidFill>
              </a:rPr>
              <a:t>/</a:t>
            </a:r>
            <a:r>
              <a:rPr lang="en-US" sz="2000" b="1" dirty="0" err="1">
                <a:solidFill>
                  <a:srgbClr val="4F1971"/>
                </a:solidFill>
              </a:rPr>
              <a:t>cncf</a:t>
            </a:r>
            <a:r>
              <a:rPr lang="en-US" sz="2000" b="1" dirty="0">
                <a:solidFill>
                  <a:srgbClr val="4F1971"/>
                </a:solidFill>
              </a:rPr>
              <a:t>/</a:t>
            </a:r>
            <a:r>
              <a:rPr lang="en-US" sz="2000" b="1" dirty="0" err="1">
                <a:solidFill>
                  <a:srgbClr val="4F1971"/>
                </a:solidFill>
              </a:rPr>
              <a:t>trailmap</a:t>
            </a:r>
            <a:endParaRPr sz="20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89088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dc731f540_0_100"/>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Policy</a:t>
            </a:r>
            <a:endParaRPr sz="1400" b="0" i="0" u="none" strike="noStrike" cap="none" dirty="0">
              <a:solidFill>
                <a:srgbClr val="000000"/>
              </a:solidFill>
              <a:latin typeface="Arial"/>
              <a:ea typeface="Arial"/>
              <a:cs typeface="Arial"/>
              <a:sym typeface="Arial"/>
            </a:endParaRPr>
          </a:p>
        </p:txBody>
      </p:sp>
      <p:sp>
        <p:nvSpPr>
          <p:cNvPr id="163" name="Google Shape;163;g24dc731f540_0_100"/>
          <p:cNvSpPr txBox="1"/>
          <p:nvPr/>
        </p:nvSpPr>
        <p:spPr>
          <a:xfrm>
            <a:off x="403682" y="933759"/>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1800"/>
              <a:buFont typeface="Arial"/>
              <a:buNone/>
            </a:pPr>
            <a:r>
              <a:rPr lang="en-US" sz="1800" b="0" i="0" u="none" strike="noStrike" cap="none" dirty="0">
                <a:solidFill>
                  <a:srgbClr val="262626"/>
                </a:solidFill>
                <a:latin typeface="Arial"/>
                <a:ea typeface="Arial"/>
                <a:cs typeface="Arial"/>
                <a:sym typeface="Arial"/>
              </a:rPr>
              <a:t>Policy engine that unifies policy enforcement</a:t>
            </a:r>
            <a:endParaRPr sz="1400" b="0" i="0" u="none" strike="noStrike" cap="none" dirty="0">
              <a:solidFill>
                <a:srgbClr val="000000"/>
              </a:solidFill>
              <a:latin typeface="Arial"/>
              <a:ea typeface="Arial"/>
              <a:cs typeface="Arial"/>
              <a:sym typeface="Arial"/>
            </a:endParaRPr>
          </a:p>
        </p:txBody>
      </p:sp>
      <p:pic>
        <p:nvPicPr>
          <p:cNvPr id="3" name="Graphic 2">
            <a:extLst>
              <a:ext uri="{FF2B5EF4-FFF2-40B4-BE49-F238E27FC236}">
                <a16:creationId xmlns:a16="http://schemas.microsoft.com/office/drawing/2014/main" id="{9281506E-D040-05AC-0DF6-85E2E77AB0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9044" y="933759"/>
            <a:ext cx="5829300" cy="52197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4dc731f540_0_105"/>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dirty="0">
                <a:solidFill>
                  <a:srgbClr val="4F1971"/>
                </a:solidFill>
              </a:rPr>
              <a:t>Hands-On with </a:t>
            </a:r>
            <a:r>
              <a:rPr lang="en-US" sz="4000" b="1" dirty="0" err="1">
                <a:solidFill>
                  <a:srgbClr val="4F1971"/>
                </a:solidFill>
              </a:rPr>
              <a:t>Hobbyfarm</a:t>
            </a:r>
            <a:endParaRPr sz="1400" b="0" i="0" u="none" strike="noStrike" cap="none" dirty="0">
              <a:solidFill>
                <a:srgbClr val="000000"/>
              </a:solidFill>
              <a:latin typeface="Arial"/>
              <a:ea typeface="Arial"/>
              <a:cs typeface="Arial"/>
              <a:sym typeface="Arial"/>
            </a:endParaRPr>
          </a:p>
        </p:txBody>
      </p:sp>
      <p:sp>
        <p:nvSpPr>
          <p:cNvPr id="169" name="Google Shape;169;g24dc731f540_0_105"/>
          <p:cNvSpPr txBox="1"/>
          <p:nvPr/>
        </p:nvSpPr>
        <p:spPr>
          <a:xfrm>
            <a:off x="4382219" y="1817950"/>
            <a:ext cx="7539487" cy="412139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Navigate to </a:t>
            </a:r>
            <a:r>
              <a:rPr lang="en-US" sz="2400" b="0" i="0" u="none" strike="noStrike" cap="none" dirty="0">
                <a:solidFill>
                  <a:srgbClr val="262626"/>
                </a:solidFill>
                <a:latin typeface="Arial"/>
                <a:ea typeface="Arial"/>
                <a:cs typeface="Arial"/>
                <a:sym typeface="Arial"/>
                <a:hlinkClick r:id="rId3"/>
              </a:rPr>
              <a:t>https://lab.cloudnativeessentials.com</a:t>
            </a: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Register with your email and password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Access Code: </a:t>
            </a:r>
            <a:r>
              <a:rPr lang="en-US" sz="2400" b="0" i="0" u="none" strike="noStrike" cap="none" dirty="0">
                <a:solidFill>
                  <a:srgbClr val="0070C0"/>
                </a:solidFill>
                <a:latin typeface="Arial"/>
                <a:ea typeface="Arial"/>
                <a:cs typeface="Arial"/>
                <a:sym typeface="Arial"/>
              </a:rPr>
              <a:t>kubecon23</a:t>
            </a: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A browser refresh may be required</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r>
              <a:rPr lang="en-US" sz="2400" b="0" i="0" u="none" strike="noStrike" cap="none" dirty="0">
                <a:solidFill>
                  <a:srgbClr val="262626"/>
                </a:solidFill>
                <a:latin typeface="Arial"/>
                <a:ea typeface="Arial"/>
                <a:cs typeface="Arial"/>
                <a:sym typeface="Arial"/>
              </a:rPr>
              <a:t>If no scenario shows, check the access code</a:t>
            </a:r>
          </a:p>
          <a:p>
            <a:pPr marL="0" marR="0" lvl="0" indent="0" algn="l" rtl="0">
              <a:lnSpc>
                <a:spcPct val="90000"/>
              </a:lnSpc>
              <a:spcBef>
                <a:spcPts val="0"/>
              </a:spcBef>
              <a:spcAft>
                <a:spcPts val="0"/>
              </a:spcAft>
              <a:buClr>
                <a:srgbClr val="262626"/>
              </a:buClr>
              <a:buSzPts val="1800"/>
              <a:buFont typeface="Arial"/>
              <a:buNone/>
            </a:pPr>
            <a:endParaRPr lang="en-US" sz="2400" b="0" i="0" u="none" strike="noStrike" cap="none" dirty="0">
              <a:solidFill>
                <a:srgbClr val="262626"/>
              </a:solidFill>
              <a:latin typeface="Arial"/>
              <a:ea typeface="Arial"/>
              <a:cs typeface="Arial"/>
              <a:sym typeface="Arial"/>
            </a:endParaRPr>
          </a:p>
          <a:p>
            <a:pPr marL="0" marR="0" lvl="0" indent="0" algn="l" rtl="0">
              <a:lnSpc>
                <a:spcPct val="90000"/>
              </a:lnSpc>
              <a:spcBef>
                <a:spcPts val="0"/>
              </a:spcBef>
              <a:spcAft>
                <a:spcPts val="0"/>
              </a:spcAft>
              <a:buClr>
                <a:srgbClr val="262626"/>
              </a:buClr>
              <a:buSzPts val="1800"/>
              <a:buFont typeface="Arial"/>
              <a:buNone/>
            </a:pPr>
            <a:endParaRPr lang="en-US" sz="2400" dirty="0">
              <a:solidFill>
                <a:srgbClr val="262626"/>
              </a:solidFill>
            </a:endParaRPr>
          </a:p>
          <a:p>
            <a:pPr marL="0" marR="0" lvl="0" indent="0" algn="l" rtl="0">
              <a:lnSpc>
                <a:spcPct val="90000"/>
              </a:lnSpc>
              <a:spcBef>
                <a:spcPts val="0"/>
              </a:spcBef>
              <a:spcAft>
                <a:spcPts val="0"/>
              </a:spcAft>
              <a:buClr>
                <a:srgbClr val="262626"/>
              </a:buClr>
              <a:buSzPts val="1800"/>
              <a:buFont typeface="Arial"/>
              <a:buNone/>
            </a:pP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8d8987e96c_0_0"/>
          <p:cNvSpPr/>
          <p:nvPr/>
        </p:nvSpPr>
        <p:spPr>
          <a:xfrm>
            <a:off x="3383446" y="344559"/>
            <a:ext cx="5425200" cy="542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28d8987e96c_0_0"/>
          <p:cNvSpPr txBox="1"/>
          <p:nvPr/>
        </p:nvSpPr>
        <p:spPr>
          <a:xfrm>
            <a:off x="3047171" y="5913276"/>
            <a:ext cx="6097800" cy="1200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Please scan the QR Code above</a:t>
            </a:r>
            <a:endParaRPr sz="1400" b="1" i="0" u="none" strike="noStrike" cap="none">
              <a:solidFill>
                <a:srgbClr val="4F197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F1971"/>
                </a:solidFill>
                <a:latin typeface="Arial"/>
                <a:ea typeface="Arial"/>
                <a:cs typeface="Arial"/>
                <a:sym typeface="Arial"/>
              </a:rPr>
              <a:t>to leave feedback on this session</a:t>
            </a:r>
            <a:endParaRPr sz="1800" b="1" i="0" u="none" strike="noStrike" cap="none">
              <a:solidFill>
                <a:srgbClr val="4F197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rgbClr val="002C9D"/>
                </a:solidFill>
                <a:latin typeface="Calibri"/>
                <a:ea typeface="Calibri"/>
                <a:cs typeface="Calibri"/>
                <a:sym typeface="Calibri"/>
              </a:rPr>
            </a:br>
            <a:endParaRPr sz="1800" b="0" i="0" u="none" strike="noStrike" cap="none">
              <a:solidFill>
                <a:srgbClr val="002C9D"/>
              </a:solidFill>
              <a:latin typeface="Calibri"/>
              <a:ea typeface="Calibri"/>
              <a:cs typeface="Calibri"/>
              <a:sym typeface="Calibri"/>
            </a:endParaRPr>
          </a:p>
        </p:txBody>
      </p:sp>
      <p:pic>
        <p:nvPicPr>
          <p:cNvPr id="4098" name="Picture 2">
            <a:extLst>
              <a:ext uri="{FF2B5EF4-FFF2-40B4-BE49-F238E27FC236}">
                <a16:creationId xmlns:a16="http://schemas.microsoft.com/office/drawing/2014/main" id="{41F1C22B-6615-5F2A-BCAB-04C12F5C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26" y="466239"/>
            <a:ext cx="5212080" cy="5212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3" y="1056129"/>
            <a:ext cx="3712191" cy="5139956"/>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E51BB96A-ED34-799E-97F3-AEFD2962FED9}"/>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6595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rotWithShape="1">
          <a:blip r:embed="rId3"/>
          <a:srcRect l="39291" t="39382" r="51978" b="45276"/>
          <a:stretch/>
        </p:blipFill>
        <p:spPr>
          <a:xfrm>
            <a:off x="4790364" y="4722125"/>
            <a:ext cx="1064526" cy="1473959"/>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D83F4C2A-12EA-A633-01EF-556C738629F7}"/>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1932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p159:morph option="byObject"/>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3" name="Picture 2">
            <a:extLst>
              <a:ext uri="{FF2B5EF4-FFF2-40B4-BE49-F238E27FC236}">
                <a16:creationId xmlns:a16="http://schemas.microsoft.com/office/drawing/2014/main" id="{B49779F9-FEB1-2A5B-474D-D689D5B03BC5}"/>
              </a:ext>
            </a:extLst>
          </p:cNvPr>
          <p:cNvPicPr>
            <a:picLocks noChangeAspect="1"/>
          </p:cNvPicPr>
          <p:nvPr/>
        </p:nvPicPr>
        <p:blipFill>
          <a:blip r:embed="rId3"/>
          <a:stretch>
            <a:fillRect/>
          </a:stretch>
        </p:blipFill>
        <p:spPr>
          <a:xfrm>
            <a:off x="0" y="938505"/>
            <a:ext cx="12192000" cy="9607520"/>
          </a:xfrm>
          <a:prstGeom prst="rect">
            <a:avLst/>
          </a:prstGeom>
        </p:spPr>
      </p:pic>
      <p:pic>
        <p:nvPicPr>
          <p:cNvPr id="4" name="Picture 3">
            <a:extLst>
              <a:ext uri="{FF2B5EF4-FFF2-40B4-BE49-F238E27FC236}">
                <a16:creationId xmlns:a16="http://schemas.microsoft.com/office/drawing/2014/main" id="{0FC88B26-8E42-F55F-EC24-53B33B815C9F}"/>
              </a:ext>
            </a:extLst>
          </p:cNvPr>
          <p:cNvPicPr>
            <a:picLocks noChangeAspect="1"/>
          </p:cNvPicPr>
          <p:nvPr/>
        </p:nvPicPr>
        <p:blipFill>
          <a:blip r:embed="rId4"/>
          <a:stretch>
            <a:fillRect/>
          </a:stretch>
        </p:blipFill>
        <p:spPr>
          <a:xfrm>
            <a:off x="8305800" y="4858090"/>
            <a:ext cx="3886200" cy="2122809"/>
          </a:xfrm>
          <a:prstGeom prst="rect">
            <a:avLst/>
          </a:prstGeom>
        </p:spPr>
      </p:pic>
      <p:sp>
        <p:nvSpPr>
          <p:cNvPr id="2" name="Google Shape;108;g24dc731f540_0_115">
            <a:extLst>
              <a:ext uri="{FF2B5EF4-FFF2-40B4-BE49-F238E27FC236}">
                <a16:creationId xmlns:a16="http://schemas.microsoft.com/office/drawing/2014/main" id="{47C5BB0C-4625-E6C1-1E32-CC9F8061AEFF}"/>
              </a:ext>
            </a:extLst>
          </p:cNvPr>
          <p:cNvSpPr txBox="1"/>
          <p:nvPr/>
        </p:nvSpPr>
        <p:spPr>
          <a:xfrm>
            <a:off x="383804" y="-163357"/>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4F1971"/>
              </a:buClr>
              <a:buSzPts val="4000"/>
              <a:buFont typeface="Arial"/>
              <a:buNone/>
            </a:pPr>
            <a:r>
              <a:rPr lang="en-US" sz="4000" b="1" i="0" u="none" strike="noStrike" cap="none" dirty="0">
                <a:solidFill>
                  <a:srgbClr val="4F1971"/>
                </a:solidFill>
                <a:latin typeface="Arial"/>
                <a:ea typeface="Arial"/>
                <a:cs typeface="Arial"/>
                <a:sym typeface="Arial"/>
              </a:rPr>
              <a:t>Where do we start?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99424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advClick="0" advTm="200">
        <p159:morph option="byObject"/>
      </p:transition>
    </mc:Choice>
    <mc:Fallback xmlns="">
      <p:transition advClick="0" advTm="200">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21331</TotalTime>
  <Words>1748</Words>
  <Application>Microsoft Macintosh PowerPoint</Application>
  <PresentationFormat>Widescreen</PresentationFormat>
  <Paragraphs>226</Paragraphs>
  <Slides>68</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Andale Mono</vt:lpstr>
      <vt:lpstr>Apple Color Emoji</vt: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Rey Lejano</cp:lastModifiedBy>
  <cp:revision>106</cp:revision>
  <dcterms:created xsi:type="dcterms:W3CDTF">2019-07-29T21:37:05Z</dcterms:created>
  <dcterms:modified xsi:type="dcterms:W3CDTF">2023-11-05T22:03:08Z</dcterms:modified>
</cp:coreProperties>
</file>